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9.jpg" ContentType="image/jpg"/>
  <Override PartName="/ppt/media/image39.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9"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66" y="8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ruthpai123/IBMdatascience"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ruthpai123/IBMdatascience/blob/main/CapstoneProject/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vassherif98/IBM_Data_Science_Professional_Certification/blob/master/10.Applied_Data_Science_Capstone/Week%202%20EDA/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ruthpai123/IBMdatascience/blob/main/CapstoneProject/SQLCapst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ruthpai123/IBMdatascience/blob/main/CapstoneProject/FoliumCapst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ruthpai123/IBMdatascience/blob/main/CapstoneProject/PlotlyDashboardCapst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mruthpai123/IBMdatascience/blob/main/CapstoneProject/MLCapst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mruthpai123/IBMdatascience/tree/main"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s://github.com/amruthpai123/IBMdatascience/blob/main/CapstoneProject/SpaceXFalcon9DataCollection.ipynb"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hyperlink" Target="https://github.com/amruthpai123/IBMdatascience/blob/main/CapstoneProject/spaceXWebScrapping.ipynb" TargetMode="External"/><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g"/><Relationship Id="rId15" Type="http://schemas.openxmlformats.org/officeDocument/2006/relationships/image" Target="../media/image39.jp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6216792"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Amruth Pai </a:t>
            </a:r>
            <a:r>
              <a:rPr lang="en-US" dirty="0" err="1">
                <a:solidFill>
                  <a:schemeClr val="bg2"/>
                </a:solidFill>
                <a:latin typeface="Abadi"/>
                <a:ea typeface="SF Pro" pitchFamily="2" charset="0"/>
                <a:cs typeface="SF Pro" pitchFamily="2" charset="0"/>
              </a:rPr>
              <a:t>Thukaram</a:t>
            </a:r>
            <a:endParaRPr lang="en-US" dirty="0">
              <a:solidFill>
                <a:schemeClr val="bg2"/>
              </a:solidFill>
              <a:latin typeface="Abadi"/>
              <a:ea typeface="SF Pro" pitchFamily="2" charset="0"/>
              <a:cs typeface="SF Pro" pitchFamily="2" charset="0"/>
            </a:endParaRPr>
          </a:p>
          <a:p>
            <a:r>
              <a:rPr lang="en-US" dirty="0">
                <a:solidFill>
                  <a:srgbClr val="92D050"/>
                </a:solidFill>
                <a:latin typeface="Abadi"/>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https://github.com/amruthpai123/IBMdatascience</a:t>
            </a:r>
            <a:endParaRPr lang="en-US" dirty="0">
              <a:solidFill>
                <a:srgbClr val="92D050"/>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862356" cy="4065509"/>
          </a:xfrm>
          <a:prstGeom prst="rect">
            <a:avLst/>
          </a:prstGeom>
        </p:spPr>
        <p:txBody>
          <a:bodyPr/>
          <a:lstStyle/>
          <a:p>
            <a:pPr marL="16510">
              <a:lnSpc>
                <a:spcPct val="100000"/>
              </a:lnSpc>
              <a:spcBef>
                <a:spcPts val="1280"/>
              </a:spcBef>
            </a:pPr>
            <a:r>
              <a:rPr lang="en-US" sz="2000" spc="-15" dirty="0">
                <a:solidFill>
                  <a:srgbClr val="404040"/>
                </a:solidFill>
                <a:latin typeface="Abadi" panose="020B0604020104020204" pitchFamily="34" charset="0"/>
                <a:cs typeface="Carlito"/>
              </a:rPr>
              <a:t>Create </a:t>
            </a:r>
            <a:r>
              <a:rPr lang="en-US" sz="2000" dirty="0">
                <a:solidFill>
                  <a:srgbClr val="404040"/>
                </a:solidFill>
                <a:latin typeface="Abadi" panose="020B0604020104020204" pitchFamily="34" charset="0"/>
                <a:cs typeface="Carlito"/>
              </a:rPr>
              <a:t>a </a:t>
            </a:r>
            <a:r>
              <a:rPr lang="en-US" sz="2000" spc="-5" dirty="0">
                <a:solidFill>
                  <a:srgbClr val="404040"/>
                </a:solidFill>
                <a:latin typeface="Abadi" panose="020B0604020104020204" pitchFamily="34" charset="0"/>
                <a:cs typeface="Carlito"/>
              </a:rPr>
              <a:t>training label </a:t>
            </a:r>
            <a:r>
              <a:rPr lang="en-US" sz="2000" dirty="0">
                <a:solidFill>
                  <a:srgbClr val="404040"/>
                </a:solidFill>
                <a:latin typeface="Abadi" panose="020B0604020104020204" pitchFamily="34" charset="0"/>
                <a:cs typeface="Carlito"/>
              </a:rPr>
              <a:t>with </a:t>
            </a:r>
            <a:r>
              <a:rPr lang="en-US" sz="2000" spc="-5" dirty="0">
                <a:solidFill>
                  <a:srgbClr val="404040"/>
                </a:solidFill>
                <a:latin typeface="Abadi" panose="020B0604020104020204" pitchFamily="34" charset="0"/>
                <a:cs typeface="Carlito"/>
              </a:rPr>
              <a:t>landing </a:t>
            </a:r>
            <a:r>
              <a:rPr lang="en-US" sz="2000" spc="-15" dirty="0">
                <a:solidFill>
                  <a:srgbClr val="404040"/>
                </a:solidFill>
                <a:latin typeface="Abadi" panose="020B0604020104020204" pitchFamily="34" charset="0"/>
                <a:cs typeface="Carlito"/>
              </a:rPr>
              <a:t>outcomes </a:t>
            </a:r>
            <a:r>
              <a:rPr lang="en-US" sz="2000" spc="-5" dirty="0">
                <a:solidFill>
                  <a:srgbClr val="404040"/>
                </a:solidFill>
                <a:latin typeface="Abadi" panose="020B0604020104020204" pitchFamily="34" charset="0"/>
                <a:cs typeface="Carlito"/>
              </a:rPr>
              <a:t>where successful </a:t>
            </a:r>
            <a:r>
              <a:rPr lang="en-US" sz="2000" dirty="0">
                <a:solidFill>
                  <a:srgbClr val="404040"/>
                </a:solidFill>
                <a:latin typeface="Abadi" panose="020B0604020104020204" pitchFamily="34" charset="0"/>
                <a:cs typeface="Carlito"/>
              </a:rPr>
              <a:t>= 1 &amp; </a:t>
            </a:r>
            <a:r>
              <a:rPr lang="en-US" sz="2000" spc="-15" dirty="0">
                <a:solidFill>
                  <a:srgbClr val="404040"/>
                </a:solidFill>
                <a:latin typeface="Abadi" panose="020B0604020104020204" pitchFamily="34" charset="0"/>
                <a:cs typeface="Carlito"/>
              </a:rPr>
              <a:t>failure </a:t>
            </a:r>
            <a:r>
              <a:rPr lang="en-US" sz="2000" dirty="0">
                <a:solidFill>
                  <a:srgbClr val="404040"/>
                </a:solidFill>
                <a:latin typeface="Abadi" panose="020B0604020104020204" pitchFamily="34" charset="0"/>
                <a:cs typeface="Carlito"/>
              </a:rPr>
              <a:t>=</a:t>
            </a:r>
            <a:r>
              <a:rPr lang="en-US" sz="2000" spc="-8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0.</a:t>
            </a:r>
            <a:endParaRPr lang="en-US" sz="2000" dirty="0">
              <a:latin typeface="Abadi" panose="020B0604020104020204" pitchFamily="34" charset="0"/>
              <a:cs typeface="Carlito"/>
            </a:endParaRPr>
          </a:p>
          <a:p>
            <a:pPr marL="16510">
              <a:lnSpc>
                <a:spcPct val="100000"/>
              </a:lnSpc>
              <a:spcBef>
                <a:spcPts val="1175"/>
              </a:spcBef>
            </a:pPr>
            <a:r>
              <a:rPr lang="en-US" sz="2000" dirty="0">
                <a:solidFill>
                  <a:srgbClr val="404040"/>
                </a:solidFill>
                <a:latin typeface="Abadi" panose="020B0604020104020204" pitchFamily="34" charset="0"/>
                <a:cs typeface="Carlito"/>
              </a:rPr>
              <a:t>Outcome</a:t>
            </a:r>
            <a:r>
              <a:rPr lang="en-US" sz="2000" spc="-7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column</a:t>
            </a:r>
            <a:r>
              <a:rPr lang="en-US" sz="2000" spc="-4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has</a:t>
            </a:r>
            <a:r>
              <a:rPr lang="en-US" sz="2000" spc="-40" dirty="0">
                <a:solidFill>
                  <a:srgbClr val="404040"/>
                </a:solidFill>
                <a:latin typeface="Abadi" panose="020B0604020104020204" pitchFamily="34" charset="0"/>
                <a:cs typeface="Carlito"/>
              </a:rPr>
              <a:t> </a:t>
            </a:r>
            <a:r>
              <a:rPr lang="en-US" sz="2000" spc="-10" dirty="0">
                <a:solidFill>
                  <a:srgbClr val="404040"/>
                </a:solidFill>
                <a:latin typeface="Abadi" panose="020B0604020104020204" pitchFamily="34" charset="0"/>
                <a:cs typeface="Carlito"/>
              </a:rPr>
              <a:t>two</a:t>
            </a:r>
            <a:r>
              <a:rPr lang="en-US" sz="2000" spc="-2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components:</a:t>
            </a:r>
            <a:r>
              <a:rPr lang="en-US" sz="2000" spc="-7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‘Mission</a:t>
            </a:r>
            <a:r>
              <a:rPr lang="en-US" sz="2000" spc="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Outcome’</a:t>
            </a:r>
            <a:r>
              <a:rPr lang="en-US" sz="2000" spc="-6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‘Landing</a:t>
            </a:r>
            <a:r>
              <a:rPr lang="en-US" sz="2000" spc="-50"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Location’</a:t>
            </a:r>
            <a:endParaRPr lang="en-US" sz="2000" dirty="0">
              <a:latin typeface="Abadi" panose="020B0604020104020204" pitchFamily="34" charset="0"/>
              <a:cs typeface="Carlito"/>
            </a:endParaRPr>
          </a:p>
          <a:p>
            <a:pPr marL="16510" marR="5080">
              <a:lnSpc>
                <a:spcPct val="150000"/>
              </a:lnSpc>
              <a:spcBef>
                <a:spcPts val="290"/>
              </a:spcBef>
            </a:pPr>
            <a:r>
              <a:rPr lang="en-US" sz="2000" dirty="0">
                <a:solidFill>
                  <a:srgbClr val="404040"/>
                </a:solidFill>
                <a:latin typeface="Abadi" panose="020B0604020104020204" pitchFamily="34" charset="0"/>
                <a:cs typeface="Carlito"/>
              </a:rPr>
              <a:t>New </a:t>
            </a:r>
            <a:r>
              <a:rPr lang="en-US" sz="2000" spc="-5" dirty="0">
                <a:solidFill>
                  <a:srgbClr val="404040"/>
                </a:solidFill>
                <a:latin typeface="Abadi" panose="020B0604020104020204" pitchFamily="34" charset="0"/>
                <a:cs typeface="Carlito"/>
              </a:rPr>
              <a:t>training </a:t>
            </a:r>
            <a:r>
              <a:rPr lang="en-US" sz="2000" dirty="0">
                <a:solidFill>
                  <a:srgbClr val="404040"/>
                </a:solidFill>
                <a:latin typeface="Abadi" panose="020B0604020104020204" pitchFamily="34" charset="0"/>
                <a:cs typeface="Carlito"/>
              </a:rPr>
              <a:t>label column </a:t>
            </a:r>
            <a:r>
              <a:rPr lang="en-US" sz="2000" spc="-15" dirty="0">
                <a:solidFill>
                  <a:srgbClr val="404040"/>
                </a:solidFill>
                <a:latin typeface="Abadi" panose="020B0604020104020204" pitchFamily="34" charset="0"/>
                <a:cs typeface="Carlito"/>
              </a:rPr>
              <a:t>‘class’ </a:t>
            </a:r>
            <a:r>
              <a:rPr lang="en-US" sz="2000" spc="-5" dirty="0">
                <a:solidFill>
                  <a:srgbClr val="404040"/>
                </a:solidFill>
                <a:latin typeface="Abadi" panose="020B0604020104020204" pitchFamily="34" charset="0"/>
                <a:cs typeface="Carlito"/>
              </a:rPr>
              <a:t>with </a:t>
            </a:r>
            <a:r>
              <a:rPr lang="en-US" sz="2000" dirty="0">
                <a:solidFill>
                  <a:srgbClr val="404040"/>
                </a:solidFill>
                <a:latin typeface="Abadi" panose="020B0604020104020204" pitchFamily="34" charset="0"/>
                <a:cs typeface="Carlito"/>
              </a:rPr>
              <a:t>a </a:t>
            </a:r>
            <a:r>
              <a:rPr lang="en-US" sz="2000" spc="-5" dirty="0">
                <a:solidFill>
                  <a:srgbClr val="404040"/>
                </a:solidFill>
                <a:latin typeface="Abadi" panose="020B0604020104020204" pitchFamily="34" charset="0"/>
                <a:cs typeface="Carlito"/>
              </a:rPr>
              <a:t>value of </a:t>
            </a:r>
            <a:r>
              <a:rPr lang="en-US" sz="2000" dirty="0">
                <a:solidFill>
                  <a:srgbClr val="404040"/>
                </a:solidFill>
                <a:latin typeface="Abadi" panose="020B0604020104020204" pitchFamily="34" charset="0"/>
                <a:cs typeface="Carlito"/>
              </a:rPr>
              <a:t>1 </a:t>
            </a:r>
            <a:r>
              <a:rPr lang="en-US" sz="2000" spc="-5" dirty="0">
                <a:solidFill>
                  <a:srgbClr val="404040"/>
                </a:solidFill>
                <a:latin typeface="Abadi" panose="020B0604020104020204" pitchFamily="34" charset="0"/>
                <a:cs typeface="Carlito"/>
              </a:rPr>
              <a:t>if </a:t>
            </a:r>
            <a:r>
              <a:rPr lang="en-US" sz="2000" dirty="0">
                <a:solidFill>
                  <a:srgbClr val="404040"/>
                </a:solidFill>
                <a:latin typeface="Abadi" panose="020B0604020104020204" pitchFamily="34" charset="0"/>
                <a:cs typeface="Carlito"/>
              </a:rPr>
              <a:t>‘Mission </a:t>
            </a:r>
            <a:r>
              <a:rPr lang="en-US" sz="2000" spc="-5" dirty="0">
                <a:solidFill>
                  <a:srgbClr val="404040"/>
                </a:solidFill>
                <a:latin typeface="Abadi" panose="020B0604020104020204" pitchFamily="34" charset="0"/>
                <a:cs typeface="Carlito"/>
              </a:rPr>
              <a:t>Outcome’ is </a:t>
            </a:r>
            <a:r>
              <a:rPr lang="en-US" sz="2000" spc="-30" dirty="0">
                <a:solidFill>
                  <a:srgbClr val="404040"/>
                </a:solidFill>
                <a:latin typeface="Abadi" panose="020B0604020104020204" pitchFamily="34" charset="0"/>
                <a:cs typeface="Carlito"/>
              </a:rPr>
              <a:t>True </a:t>
            </a:r>
            <a:r>
              <a:rPr lang="en-US" sz="2000" dirty="0">
                <a:solidFill>
                  <a:srgbClr val="404040"/>
                </a:solidFill>
                <a:latin typeface="Abadi" panose="020B0604020104020204" pitchFamily="34" charset="0"/>
                <a:cs typeface="Carlito"/>
              </a:rPr>
              <a:t>and 0 </a:t>
            </a:r>
            <a:r>
              <a:rPr lang="en-US" sz="2000" spc="-5" dirty="0">
                <a:solidFill>
                  <a:srgbClr val="404040"/>
                </a:solidFill>
                <a:latin typeface="Abadi" panose="020B0604020104020204" pitchFamily="34" charset="0"/>
                <a:cs typeface="Carlito"/>
              </a:rPr>
              <a:t>otherwise. </a:t>
            </a:r>
          </a:p>
          <a:p>
            <a:pPr marL="0" marR="5080" indent="0">
              <a:lnSpc>
                <a:spcPct val="150000"/>
              </a:lnSpc>
              <a:spcBef>
                <a:spcPts val="290"/>
              </a:spcBef>
              <a:buNone/>
            </a:pPr>
            <a:r>
              <a:rPr lang="en-US" sz="2000" u="heavy" spc="-20" dirty="0">
                <a:solidFill>
                  <a:srgbClr val="404040"/>
                </a:solidFill>
                <a:uFill>
                  <a:solidFill>
                    <a:srgbClr val="404040"/>
                  </a:solidFill>
                </a:uFill>
                <a:latin typeface="Abadi" panose="020B0604020104020204" pitchFamily="34" charset="0"/>
                <a:cs typeface="Carlito"/>
              </a:rPr>
              <a:t>Value </a:t>
            </a:r>
            <a:r>
              <a:rPr lang="en-US" sz="2000" u="heavy" dirty="0">
                <a:solidFill>
                  <a:srgbClr val="404040"/>
                </a:solidFill>
                <a:uFill>
                  <a:solidFill>
                    <a:srgbClr val="404040"/>
                  </a:solidFill>
                </a:uFill>
                <a:latin typeface="Abadi" panose="020B0604020104020204" pitchFamily="34" charset="0"/>
                <a:cs typeface="Carlito"/>
              </a:rPr>
              <a:t>Mapping:</a:t>
            </a:r>
            <a:endParaRPr lang="en-US" sz="2000" dirty="0">
              <a:latin typeface="Abadi" panose="020B0604020104020204" pitchFamily="34" charset="0"/>
              <a:cs typeface="Carlito"/>
            </a:endParaRPr>
          </a:p>
          <a:p>
            <a:pPr marL="16510">
              <a:lnSpc>
                <a:spcPct val="100000"/>
              </a:lnSpc>
              <a:spcBef>
                <a:spcPts val="1275"/>
              </a:spcBef>
            </a:pPr>
            <a:r>
              <a:rPr lang="en-US" sz="2000" spc="-30" dirty="0">
                <a:solidFill>
                  <a:srgbClr val="404040"/>
                </a:solidFill>
                <a:latin typeface="Abadi" panose="020B0604020104020204" pitchFamily="34" charset="0"/>
                <a:cs typeface="Carlito"/>
              </a:rPr>
              <a:t>True </a:t>
            </a:r>
            <a:r>
              <a:rPr lang="en-US" sz="2000" dirty="0">
                <a:solidFill>
                  <a:srgbClr val="404040"/>
                </a:solidFill>
                <a:latin typeface="Abadi" panose="020B0604020104020204" pitchFamily="34" charset="0"/>
                <a:cs typeface="Carlito"/>
              </a:rPr>
              <a:t>ASDS, </a:t>
            </a:r>
            <a:r>
              <a:rPr lang="en-US" sz="2000" spc="-30" dirty="0">
                <a:solidFill>
                  <a:srgbClr val="404040"/>
                </a:solidFill>
                <a:latin typeface="Abadi" panose="020B0604020104020204" pitchFamily="34" charset="0"/>
                <a:cs typeface="Carlito"/>
              </a:rPr>
              <a:t>True </a:t>
            </a:r>
            <a:r>
              <a:rPr lang="en-US" sz="2000" spc="-10" dirty="0">
                <a:solidFill>
                  <a:srgbClr val="404040"/>
                </a:solidFill>
                <a:latin typeface="Abadi" panose="020B0604020104020204" pitchFamily="34" charset="0"/>
                <a:cs typeface="Carlito"/>
              </a:rPr>
              <a:t>RTLS, </a:t>
            </a:r>
            <a:r>
              <a:rPr lang="en-US" sz="2000" dirty="0">
                <a:solidFill>
                  <a:srgbClr val="404040"/>
                </a:solidFill>
                <a:latin typeface="Abadi" panose="020B0604020104020204" pitchFamily="34" charset="0"/>
                <a:cs typeface="Carlito"/>
              </a:rPr>
              <a:t>&amp; </a:t>
            </a:r>
            <a:r>
              <a:rPr lang="en-US" sz="2000" spc="-30" dirty="0">
                <a:solidFill>
                  <a:srgbClr val="404040"/>
                </a:solidFill>
                <a:latin typeface="Abadi" panose="020B0604020104020204" pitchFamily="34" charset="0"/>
                <a:cs typeface="Carlito"/>
              </a:rPr>
              <a:t>True </a:t>
            </a:r>
            <a:r>
              <a:rPr lang="en-US" sz="2000" dirty="0">
                <a:solidFill>
                  <a:srgbClr val="404040"/>
                </a:solidFill>
                <a:latin typeface="Abadi" panose="020B0604020104020204" pitchFamily="34" charset="0"/>
                <a:cs typeface="Carlito"/>
              </a:rPr>
              <a:t>Ocean – </a:t>
            </a:r>
            <a:r>
              <a:rPr lang="en-US" sz="2000" spc="-10" dirty="0">
                <a:solidFill>
                  <a:srgbClr val="404040"/>
                </a:solidFill>
                <a:latin typeface="Abadi" panose="020B0604020104020204" pitchFamily="34" charset="0"/>
                <a:cs typeface="Carlito"/>
              </a:rPr>
              <a:t>set to </a:t>
            </a:r>
            <a:r>
              <a:rPr lang="en-US" sz="2000" spc="-5" dirty="0">
                <a:solidFill>
                  <a:srgbClr val="404040"/>
                </a:solidFill>
                <a:latin typeface="Abadi" panose="020B0604020104020204" pitchFamily="34" charset="0"/>
                <a:cs typeface="Carlito"/>
              </a:rPr>
              <a:t>-&gt;</a:t>
            </a:r>
            <a:r>
              <a:rPr lang="en-US" sz="2000" spc="-80"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1</a:t>
            </a:r>
            <a:endParaRPr lang="en-US" sz="2000" dirty="0">
              <a:latin typeface="Abadi" panose="020B0604020104020204" pitchFamily="34" charset="0"/>
              <a:cs typeface="Carlito"/>
            </a:endParaRPr>
          </a:p>
          <a:p>
            <a:pPr marL="16510">
              <a:lnSpc>
                <a:spcPct val="100000"/>
              </a:lnSpc>
              <a:spcBef>
                <a:spcPts val="1200"/>
              </a:spcBef>
            </a:pPr>
            <a:r>
              <a:rPr lang="en-US" sz="2000" dirty="0">
                <a:solidFill>
                  <a:srgbClr val="404040"/>
                </a:solidFill>
                <a:latin typeface="Abadi" panose="020B0604020104020204" pitchFamily="34" charset="0"/>
                <a:cs typeface="Carlito"/>
              </a:rPr>
              <a:t>None </a:t>
            </a:r>
            <a:r>
              <a:rPr lang="en-US" sz="2000" dirty="0" err="1">
                <a:solidFill>
                  <a:srgbClr val="404040"/>
                </a:solidFill>
                <a:latin typeface="Abadi" panose="020B0604020104020204" pitchFamily="34" charset="0"/>
                <a:cs typeface="Carlito"/>
              </a:rPr>
              <a:t>None</a:t>
            </a:r>
            <a:r>
              <a:rPr lang="en-US" sz="2000" dirty="0">
                <a:solidFill>
                  <a:srgbClr val="404040"/>
                </a:solidFill>
                <a:latin typeface="Abadi" panose="020B0604020104020204" pitchFamily="34" charset="0"/>
                <a:cs typeface="Carlito"/>
              </a:rPr>
              <a:t>, </a:t>
            </a:r>
            <a:r>
              <a:rPr lang="en-US" sz="2000" spc="-15" dirty="0">
                <a:solidFill>
                  <a:srgbClr val="404040"/>
                </a:solidFill>
                <a:latin typeface="Abadi" panose="020B0604020104020204" pitchFamily="34" charset="0"/>
                <a:cs typeface="Carlito"/>
              </a:rPr>
              <a:t>False </a:t>
            </a:r>
            <a:r>
              <a:rPr lang="en-US" sz="2000" dirty="0">
                <a:solidFill>
                  <a:srgbClr val="404040"/>
                </a:solidFill>
                <a:latin typeface="Abadi" panose="020B0604020104020204" pitchFamily="34" charset="0"/>
                <a:cs typeface="Carlito"/>
              </a:rPr>
              <a:t>ASDS, None ASDS, </a:t>
            </a:r>
            <a:r>
              <a:rPr lang="en-US" sz="2000" spc="-15" dirty="0">
                <a:solidFill>
                  <a:srgbClr val="404040"/>
                </a:solidFill>
                <a:latin typeface="Abadi" panose="020B0604020104020204" pitchFamily="34" charset="0"/>
                <a:cs typeface="Carlito"/>
              </a:rPr>
              <a:t>False </a:t>
            </a:r>
            <a:r>
              <a:rPr lang="en-US" sz="2000" dirty="0">
                <a:solidFill>
                  <a:srgbClr val="404040"/>
                </a:solidFill>
                <a:latin typeface="Abadi" panose="020B0604020104020204" pitchFamily="34" charset="0"/>
                <a:cs typeface="Carlito"/>
              </a:rPr>
              <a:t>Ocean, </a:t>
            </a:r>
            <a:r>
              <a:rPr lang="en-US" sz="2000" spc="-15" dirty="0">
                <a:solidFill>
                  <a:srgbClr val="404040"/>
                </a:solidFill>
                <a:latin typeface="Abadi" panose="020B0604020104020204" pitchFamily="34" charset="0"/>
                <a:cs typeface="Carlito"/>
              </a:rPr>
              <a:t>False </a:t>
            </a:r>
            <a:r>
              <a:rPr lang="en-US" sz="2000" spc="-10" dirty="0">
                <a:solidFill>
                  <a:srgbClr val="404040"/>
                </a:solidFill>
                <a:latin typeface="Abadi" panose="020B0604020104020204" pitchFamily="34" charset="0"/>
                <a:cs typeface="Carlito"/>
              </a:rPr>
              <a:t>RTLS </a:t>
            </a:r>
            <a:r>
              <a:rPr lang="en-US" sz="2000" dirty="0">
                <a:solidFill>
                  <a:srgbClr val="404040"/>
                </a:solidFill>
                <a:latin typeface="Abadi" panose="020B0604020104020204" pitchFamily="34" charset="0"/>
                <a:cs typeface="Carlito"/>
              </a:rPr>
              <a:t>– </a:t>
            </a:r>
            <a:r>
              <a:rPr lang="en-US" sz="2000" spc="-10" dirty="0">
                <a:solidFill>
                  <a:srgbClr val="404040"/>
                </a:solidFill>
                <a:latin typeface="Abadi" panose="020B0604020104020204" pitchFamily="34" charset="0"/>
                <a:cs typeface="Carlito"/>
              </a:rPr>
              <a:t>set to </a:t>
            </a:r>
            <a:r>
              <a:rPr lang="en-US" sz="2000" spc="-5" dirty="0">
                <a:solidFill>
                  <a:srgbClr val="404040"/>
                </a:solidFill>
                <a:latin typeface="Abadi" panose="020B0604020104020204" pitchFamily="34" charset="0"/>
                <a:cs typeface="Carlito"/>
              </a:rPr>
              <a:t>-&gt;</a:t>
            </a:r>
            <a:r>
              <a:rPr lang="en-US" sz="2000" spc="-10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0</a:t>
            </a:r>
          </a:p>
          <a:p>
            <a:pPr marL="0" indent="0">
              <a:buNone/>
            </a:pPr>
            <a:r>
              <a:rPr lang="en-IN" sz="2000" u="heavy" spc="-5" dirty="0">
                <a:solidFill>
                  <a:srgbClr val="404040"/>
                </a:solidFill>
                <a:uFill>
                  <a:solidFill>
                    <a:srgbClr val="404040"/>
                  </a:solidFill>
                </a:uFill>
                <a:latin typeface="Abadi" panose="020B0604020104020204" pitchFamily="34" charset="0"/>
                <a:cs typeface="Carlito"/>
              </a:rPr>
              <a:t>GitHub URL: </a:t>
            </a:r>
            <a:endParaRPr lang="en-US" sz="2000" dirty="0">
              <a:latin typeface="Abadi" panose="020B0604020104020204" pitchFamily="34" charset="0"/>
            </a:endParaRPr>
          </a:p>
          <a:p>
            <a:r>
              <a:rPr lang="en-US" sz="2400" dirty="0">
                <a:latin typeface="Abadi" panose="020B0604020104020204" pitchFamily="34" charset="0"/>
                <a:hlinkClick r:id="rId3"/>
              </a:rPr>
              <a:t>https://github.com/amruthpai123/IBMdatascience/blob/main/CapstoneProject/DataWrangling.ipynb</a:t>
            </a:r>
            <a:r>
              <a:rPr lang="en-US" sz="2400" dirty="0">
                <a:latin typeface="Abadi" panose="020B0604020104020204" pitchFamily="34" charset="0"/>
              </a:rPr>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24066"/>
            <a:ext cx="10723944" cy="4601507"/>
          </a:xfrm>
          <a:prstGeom prst="rect">
            <a:avLst/>
          </a:prstGeom>
        </p:spPr>
        <p:txBody>
          <a:bodyPr lIns="91440" tIns="45720" rIns="91440" bIns="45720" anchor="t"/>
          <a:lstStyle/>
          <a:p>
            <a:pPr marL="12700" marR="556260">
              <a:lnSpc>
                <a:spcPts val="2210"/>
              </a:lnSpc>
              <a:spcBef>
                <a:spcPts val="335"/>
              </a:spcBef>
            </a:pPr>
            <a:r>
              <a:rPr lang="en-US" sz="2000" spc="-20" dirty="0">
                <a:solidFill>
                  <a:srgbClr val="404040"/>
                </a:solidFill>
                <a:latin typeface="Abadi" panose="020B0604020104020204" pitchFamily="34" charset="0"/>
                <a:cs typeface="Carlito"/>
              </a:rPr>
              <a:t>Exploratory </a:t>
            </a:r>
            <a:r>
              <a:rPr lang="en-US" sz="2000" spc="-25" dirty="0">
                <a:solidFill>
                  <a:srgbClr val="404040"/>
                </a:solidFill>
                <a:latin typeface="Abadi" panose="020B0604020104020204" pitchFamily="34" charset="0"/>
                <a:cs typeface="Carlito"/>
              </a:rPr>
              <a:t>Data </a:t>
            </a:r>
            <a:r>
              <a:rPr lang="en-US" sz="2000" spc="-15" dirty="0">
                <a:solidFill>
                  <a:srgbClr val="404040"/>
                </a:solidFill>
                <a:latin typeface="Abadi" panose="020B0604020104020204" pitchFamily="34" charset="0"/>
                <a:cs typeface="Carlito"/>
              </a:rPr>
              <a:t>Analysis </a:t>
            </a:r>
            <a:r>
              <a:rPr lang="en-US" sz="2000" spc="-20" dirty="0">
                <a:solidFill>
                  <a:srgbClr val="404040"/>
                </a:solidFill>
                <a:latin typeface="Abadi" panose="020B0604020104020204" pitchFamily="34" charset="0"/>
                <a:cs typeface="Carlito"/>
              </a:rPr>
              <a:t>performed </a:t>
            </a:r>
            <a:r>
              <a:rPr lang="en-US" sz="2000" spc="-5" dirty="0">
                <a:solidFill>
                  <a:srgbClr val="404040"/>
                </a:solidFill>
                <a:latin typeface="Abadi" panose="020B0604020104020204" pitchFamily="34" charset="0"/>
                <a:cs typeface="Carlito"/>
              </a:rPr>
              <a:t>on variables </a:t>
            </a:r>
            <a:r>
              <a:rPr lang="en-US" sz="2000" spc="-15" dirty="0">
                <a:solidFill>
                  <a:srgbClr val="404040"/>
                </a:solidFill>
                <a:latin typeface="Abadi" panose="020B0604020104020204" pitchFamily="34" charset="0"/>
                <a:cs typeface="Carlito"/>
              </a:rPr>
              <a:t>Flight </a:t>
            </a:r>
            <a:r>
              <a:rPr lang="en-US" sz="2000" spc="-50" dirty="0">
                <a:solidFill>
                  <a:srgbClr val="404040"/>
                </a:solidFill>
                <a:latin typeface="Abadi" panose="020B0604020104020204" pitchFamily="34" charset="0"/>
                <a:cs typeface="Carlito"/>
              </a:rPr>
              <a:t>Number, </a:t>
            </a:r>
            <a:r>
              <a:rPr lang="en-US" sz="2000" spc="-25" dirty="0">
                <a:solidFill>
                  <a:srgbClr val="404040"/>
                </a:solidFill>
                <a:latin typeface="Abadi" panose="020B0604020104020204" pitchFamily="34" charset="0"/>
                <a:cs typeface="Carlito"/>
              </a:rPr>
              <a:t>Payload </a:t>
            </a:r>
            <a:r>
              <a:rPr lang="en-US" sz="2000" dirty="0">
                <a:solidFill>
                  <a:srgbClr val="404040"/>
                </a:solidFill>
                <a:latin typeface="Abadi" panose="020B0604020104020204" pitchFamily="34" charset="0"/>
                <a:cs typeface="Carlito"/>
              </a:rPr>
              <a:t>Mass, </a:t>
            </a:r>
            <a:r>
              <a:rPr lang="en-US" sz="2000" spc="-5" dirty="0">
                <a:solidFill>
                  <a:srgbClr val="404040"/>
                </a:solidFill>
                <a:latin typeface="Abadi" panose="020B0604020104020204" pitchFamily="34" charset="0"/>
                <a:cs typeface="Carlito"/>
              </a:rPr>
              <a:t>Launch </a:t>
            </a:r>
            <a:r>
              <a:rPr lang="en-US" sz="2000" spc="-15" dirty="0">
                <a:solidFill>
                  <a:srgbClr val="404040"/>
                </a:solidFill>
                <a:latin typeface="Abadi" panose="020B0604020104020204" pitchFamily="34" charset="0"/>
                <a:cs typeface="Carlito"/>
              </a:rPr>
              <a:t>Site,  </a:t>
            </a:r>
            <a:r>
              <a:rPr lang="en-US" sz="2000" spc="-5" dirty="0">
                <a:solidFill>
                  <a:srgbClr val="404040"/>
                </a:solidFill>
                <a:latin typeface="Abadi" panose="020B0604020104020204" pitchFamily="34" charset="0"/>
                <a:cs typeface="Carlito"/>
              </a:rPr>
              <a:t>Orbit, Class </a:t>
            </a:r>
            <a:r>
              <a:rPr lang="en-US" sz="2000" dirty="0">
                <a:solidFill>
                  <a:srgbClr val="404040"/>
                </a:solidFill>
                <a:latin typeface="Abadi" panose="020B0604020104020204" pitchFamily="34" charset="0"/>
                <a:cs typeface="Carlito"/>
              </a:rPr>
              <a:t>and</a:t>
            </a:r>
            <a:r>
              <a:rPr lang="en-US" sz="2000" spc="-45" dirty="0">
                <a:solidFill>
                  <a:srgbClr val="404040"/>
                </a:solidFill>
                <a:latin typeface="Abadi" panose="020B0604020104020204" pitchFamily="34" charset="0"/>
                <a:cs typeface="Carlito"/>
              </a:rPr>
              <a:t> </a:t>
            </a:r>
            <a:r>
              <a:rPr lang="en-US" sz="2000" spc="-130" dirty="0">
                <a:solidFill>
                  <a:srgbClr val="404040"/>
                </a:solidFill>
                <a:latin typeface="Abadi" panose="020B0604020104020204" pitchFamily="34" charset="0"/>
                <a:cs typeface="Carlito"/>
              </a:rPr>
              <a:t>Year.</a:t>
            </a:r>
            <a:endParaRPr lang="en-US" sz="2000" dirty="0">
              <a:latin typeface="Abadi" panose="020B0604020104020204" pitchFamily="34" charset="0"/>
              <a:cs typeface="Carlito"/>
            </a:endParaRPr>
          </a:p>
          <a:p>
            <a:pPr marL="0" indent="0">
              <a:lnSpc>
                <a:spcPct val="100000"/>
              </a:lnSpc>
              <a:spcBef>
                <a:spcPts val="1050"/>
              </a:spcBef>
              <a:buNone/>
            </a:pPr>
            <a:r>
              <a:rPr lang="en-US" sz="2000" u="heavy" spc="-5" dirty="0">
                <a:solidFill>
                  <a:srgbClr val="404040"/>
                </a:solidFill>
                <a:uFill>
                  <a:solidFill>
                    <a:srgbClr val="404040"/>
                  </a:solidFill>
                </a:uFill>
                <a:latin typeface="Abadi" panose="020B0604020104020204" pitchFamily="34" charset="0"/>
                <a:cs typeface="Carlito"/>
              </a:rPr>
              <a:t>Plots</a:t>
            </a:r>
            <a:r>
              <a:rPr lang="en-US" sz="2000" u="heavy" spc="-55" dirty="0">
                <a:solidFill>
                  <a:srgbClr val="404040"/>
                </a:solidFill>
                <a:uFill>
                  <a:solidFill>
                    <a:srgbClr val="404040"/>
                  </a:solidFill>
                </a:uFill>
                <a:latin typeface="Abadi" panose="020B0604020104020204" pitchFamily="34" charset="0"/>
                <a:cs typeface="Carlito"/>
              </a:rPr>
              <a:t> </a:t>
            </a:r>
            <a:r>
              <a:rPr lang="en-US" sz="2000" u="heavy" spc="-5" dirty="0">
                <a:solidFill>
                  <a:srgbClr val="404040"/>
                </a:solidFill>
                <a:uFill>
                  <a:solidFill>
                    <a:srgbClr val="404040"/>
                  </a:solidFill>
                </a:uFill>
                <a:latin typeface="Abadi" panose="020B0604020104020204" pitchFamily="34" charset="0"/>
                <a:cs typeface="Carlito"/>
              </a:rPr>
              <a:t>Used:</a:t>
            </a:r>
            <a:endParaRPr lang="en-US" sz="2000" dirty="0">
              <a:latin typeface="Abadi" panose="020B0604020104020204" pitchFamily="34" charset="0"/>
              <a:cs typeface="Carlito"/>
            </a:endParaRPr>
          </a:p>
          <a:p>
            <a:pPr marL="12700" marR="405765">
              <a:lnSpc>
                <a:spcPts val="2210"/>
              </a:lnSpc>
              <a:spcBef>
                <a:spcPts val="1430"/>
              </a:spcBef>
            </a:pPr>
            <a:r>
              <a:rPr lang="en-US" sz="2000" spc="-15" dirty="0">
                <a:solidFill>
                  <a:srgbClr val="404040"/>
                </a:solidFill>
                <a:latin typeface="Abadi" panose="020B0604020104020204" pitchFamily="34" charset="0"/>
                <a:cs typeface="Carlito"/>
              </a:rPr>
              <a:t>Flight </a:t>
            </a:r>
            <a:r>
              <a:rPr lang="en-US" sz="2000" dirty="0">
                <a:solidFill>
                  <a:srgbClr val="404040"/>
                </a:solidFill>
                <a:latin typeface="Abadi" panose="020B0604020104020204" pitchFamily="34" charset="0"/>
                <a:cs typeface="Carlito"/>
              </a:rPr>
              <a:t>Number </a:t>
            </a:r>
            <a:r>
              <a:rPr lang="en-US" sz="2000" spc="-20" dirty="0">
                <a:solidFill>
                  <a:srgbClr val="404040"/>
                </a:solidFill>
                <a:latin typeface="Abadi" panose="020B0604020104020204" pitchFamily="34" charset="0"/>
                <a:cs typeface="Carlito"/>
              </a:rPr>
              <a:t>vs. </a:t>
            </a:r>
            <a:r>
              <a:rPr lang="en-US" sz="2000" spc="-25" dirty="0">
                <a:solidFill>
                  <a:srgbClr val="404040"/>
                </a:solidFill>
                <a:latin typeface="Abadi" panose="020B0604020104020204" pitchFamily="34" charset="0"/>
                <a:cs typeface="Carlito"/>
              </a:rPr>
              <a:t>Payload </a:t>
            </a:r>
            <a:r>
              <a:rPr lang="en-US" sz="2000" dirty="0">
                <a:solidFill>
                  <a:srgbClr val="404040"/>
                </a:solidFill>
                <a:latin typeface="Abadi" panose="020B0604020104020204" pitchFamily="34" charset="0"/>
                <a:cs typeface="Carlito"/>
              </a:rPr>
              <a:t>Mass, </a:t>
            </a:r>
            <a:r>
              <a:rPr lang="en-US" sz="2000" spc="-10" dirty="0">
                <a:solidFill>
                  <a:srgbClr val="404040"/>
                </a:solidFill>
                <a:latin typeface="Abadi" panose="020B0604020104020204" pitchFamily="34" charset="0"/>
                <a:cs typeface="Carlito"/>
              </a:rPr>
              <a:t>Flight </a:t>
            </a:r>
            <a:r>
              <a:rPr lang="en-US" sz="2000" dirty="0">
                <a:solidFill>
                  <a:srgbClr val="404040"/>
                </a:solidFill>
                <a:latin typeface="Abadi" panose="020B0604020104020204" pitchFamily="34" charset="0"/>
                <a:cs typeface="Carlito"/>
              </a:rPr>
              <a:t>Number </a:t>
            </a:r>
            <a:r>
              <a:rPr lang="en-US" sz="2000" spc="-20" dirty="0">
                <a:solidFill>
                  <a:srgbClr val="404040"/>
                </a:solidFill>
                <a:latin typeface="Abadi" panose="020B0604020104020204" pitchFamily="34" charset="0"/>
                <a:cs typeface="Carlito"/>
              </a:rPr>
              <a:t>vs. </a:t>
            </a:r>
            <a:r>
              <a:rPr lang="en-US" sz="2000" spc="-5" dirty="0">
                <a:solidFill>
                  <a:srgbClr val="404040"/>
                </a:solidFill>
                <a:latin typeface="Abadi" panose="020B0604020104020204" pitchFamily="34" charset="0"/>
                <a:cs typeface="Carlito"/>
              </a:rPr>
              <a:t>Launch </a:t>
            </a:r>
            <a:r>
              <a:rPr lang="en-US" sz="2000" spc="-15" dirty="0">
                <a:solidFill>
                  <a:srgbClr val="404040"/>
                </a:solidFill>
                <a:latin typeface="Abadi" panose="020B0604020104020204" pitchFamily="34" charset="0"/>
                <a:cs typeface="Carlito"/>
              </a:rPr>
              <a:t>Site, </a:t>
            </a:r>
            <a:r>
              <a:rPr lang="en-US" sz="2000" spc="-25" dirty="0">
                <a:solidFill>
                  <a:srgbClr val="404040"/>
                </a:solidFill>
                <a:latin typeface="Abadi" panose="020B0604020104020204" pitchFamily="34" charset="0"/>
                <a:cs typeface="Carlito"/>
              </a:rPr>
              <a:t>Payload </a:t>
            </a:r>
            <a:r>
              <a:rPr lang="en-US" sz="2000" dirty="0">
                <a:solidFill>
                  <a:srgbClr val="404040"/>
                </a:solidFill>
                <a:latin typeface="Abadi" panose="020B0604020104020204" pitchFamily="34" charset="0"/>
                <a:cs typeface="Carlito"/>
              </a:rPr>
              <a:t>Mass </a:t>
            </a:r>
            <a:r>
              <a:rPr lang="en-US" sz="2000" spc="-20" dirty="0">
                <a:solidFill>
                  <a:srgbClr val="404040"/>
                </a:solidFill>
                <a:latin typeface="Abadi" panose="020B0604020104020204" pitchFamily="34" charset="0"/>
                <a:cs typeface="Carlito"/>
              </a:rPr>
              <a:t>vs. </a:t>
            </a:r>
            <a:r>
              <a:rPr lang="en-US" sz="2000" spc="-5" dirty="0">
                <a:solidFill>
                  <a:srgbClr val="404040"/>
                </a:solidFill>
                <a:latin typeface="Abadi" panose="020B0604020104020204" pitchFamily="34" charset="0"/>
                <a:cs typeface="Carlito"/>
              </a:rPr>
              <a:t>Launch </a:t>
            </a:r>
            <a:r>
              <a:rPr lang="en-US" sz="2000" spc="-15" dirty="0">
                <a:solidFill>
                  <a:srgbClr val="404040"/>
                </a:solidFill>
                <a:latin typeface="Abadi" panose="020B0604020104020204" pitchFamily="34" charset="0"/>
                <a:cs typeface="Carlito"/>
              </a:rPr>
              <a:t>Site,  </a:t>
            </a:r>
            <a:r>
              <a:rPr lang="en-US" sz="2000" spc="-5" dirty="0">
                <a:solidFill>
                  <a:srgbClr val="404040"/>
                </a:solidFill>
                <a:latin typeface="Abadi" panose="020B0604020104020204" pitchFamily="34" charset="0"/>
                <a:cs typeface="Carlito"/>
              </a:rPr>
              <a:t>Orbit </a:t>
            </a:r>
            <a:r>
              <a:rPr lang="en-US" sz="2000" spc="-20" dirty="0">
                <a:solidFill>
                  <a:srgbClr val="404040"/>
                </a:solidFill>
                <a:latin typeface="Abadi" panose="020B0604020104020204" pitchFamily="34" charset="0"/>
                <a:cs typeface="Carlito"/>
              </a:rPr>
              <a:t>vs. </a:t>
            </a:r>
            <a:r>
              <a:rPr lang="en-US" sz="2000" dirty="0">
                <a:solidFill>
                  <a:srgbClr val="404040"/>
                </a:solidFill>
                <a:latin typeface="Abadi" panose="020B0604020104020204" pitchFamily="34" charset="0"/>
                <a:cs typeface="Carlito"/>
              </a:rPr>
              <a:t>Success </a:t>
            </a:r>
            <a:r>
              <a:rPr lang="en-US" sz="2000" spc="-20" dirty="0">
                <a:solidFill>
                  <a:srgbClr val="404040"/>
                </a:solidFill>
                <a:latin typeface="Abadi" panose="020B0604020104020204" pitchFamily="34" charset="0"/>
                <a:cs typeface="Carlito"/>
              </a:rPr>
              <a:t>Rate, </a:t>
            </a:r>
            <a:r>
              <a:rPr lang="en-US" sz="2000" spc="-10" dirty="0">
                <a:solidFill>
                  <a:srgbClr val="404040"/>
                </a:solidFill>
                <a:latin typeface="Abadi" panose="020B0604020104020204" pitchFamily="34" charset="0"/>
                <a:cs typeface="Carlito"/>
              </a:rPr>
              <a:t>Flight </a:t>
            </a:r>
            <a:r>
              <a:rPr lang="en-US" sz="2000" dirty="0">
                <a:solidFill>
                  <a:srgbClr val="404040"/>
                </a:solidFill>
                <a:latin typeface="Abadi" panose="020B0604020104020204" pitchFamily="34" charset="0"/>
                <a:cs typeface="Carlito"/>
              </a:rPr>
              <a:t>Number </a:t>
            </a:r>
            <a:r>
              <a:rPr lang="en-US" sz="2000" spc="-20" dirty="0">
                <a:solidFill>
                  <a:srgbClr val="404040"/>
                </a:solidFill>
                <a:latin typeface="Abadi" panose="020B0604020104020204" pitchFamily="34" charset="0"/>
                <a:cs typeface="Carlito"/>
              </a:rPr>
              <a:t>vs. </a:t>
            </a:r>
            <a:r>
              <a:rPr lang="en-US" sz="2000" spc="-5" dirty="0">
                <a:solidFill>
                  <a:srgbClr val="404040"/>
                </a:solidFill>
                <a:latin typeface="Abadi" panose="020B0604020104020204" pitchFamily="34" charset="0"/>
                <a:cs typeface="Carlito"/>
              </a:rPr>
              <a:t>Orbit, </a:t>
            </a:r>
            <a:r>
              <a:rPr lang="en-US" sz="2000" spc="-25" dirty="0">
                <a:solidFill>
                  <a:srgbClr val="404040"/>
                </a:solidFill>
                <a:latin typeface="Abadi" panose="020B0604020104020204" pitchFamily="34" charset="0"/>
                <a:cs typeface="Carlito"/>
              </a:rPr>
              <a:t>Payload </a:t>
            </a:r>
            <a:r>
              <a:rPr lang="en-US" sz="2000" spc="-15" dirty="0">
                <a:solidFill>
                  <a:srgbClr val="404040"/>
                </a:solidFill>
                <a:latin typeface="Abadi" panose="020B0604020104020204" pitchFamily="34" charset="0"/>
                <a:cs typeface="Carlito"/>
              </a:rPr>
              <a:t>vs </a:t>
            </a:r>
            <a:r>
              <a:rPr lang="en-US" sz="2000" spc="-5" dirty="0">
                <a:solidFill>
                  <a:srgbClr val="404040"/>
                </a:solidFill>
                <a:latin typeface="Abadi" panose="020B0604020104020204" pitchFamily="34" charset="0"/>
                <a:cs typeface="Carlito"/>
              </a:rPr>
              <a:t>Orbit, </a:t>
            </a:r>
            <a:r>
              <a:rPr lang="en-US" sz="2000" dirty="0">
                <a:solidFill>
                  <a:srgbClr val="404040"/>
                </a:solidFill>
                <a:latin typeface="Abadi" panose="020B0604020104020204" pitchFamily="34" charset="0"/>
                <a:cs typeface="Carlito"/>
              </a:rPr>
              <a:t>and Success </a:t>
            </a:r>
            <a:r>
              <a:rPr lang="en-US" sz="2000" spc="-60" dirty="0">
                <a:solidFill>
                  <a:srgbClr val="404040"/>
                </a:solidFill>
                <a:latin typeface="Abadi" panose="020B0604020104020204" pitchFamily="34" charset="0"/>
                <a:cs typeface="Carlito"/>
              </a:rPr>
              <a:t>Yearly</a:t>
            </a:r>
            <a:r>
              <a:rPr lang="en-US" sz="2000" spc="70" dirty="0">
                <a:solidFill>
                  <a:srgbClr val="404040"/>
                </a:solidFill>
                <a:latin typeface="Abadi" panose="020B0604020104020204" pitchFamily="34" charset="0"/>
                <a:cs typeface="Carlito"/>
              </a:rPr>
              <a:t> </a:t>
            </a:r>
            <a:r>
              <a:rPr lang="en-US" sz="2000" spc="-60" dirty="0">
                <a:solidFill>
                  <a:srgbClr val="404040"/>
                </a:solidFill>
                <a:latin typeface="Abadi" panose="020B0604020104020204" pitchFamily="34" charset="0"/>
                <a:cs typeface="Carlito"/>
              </a:rPr>
              <a:t>Trend</a:t>
            </a:r>
            <a:endParaRPr lang="en-US" sz="2000" dirty="0">
              <a:latin typeface="Abadi" panose="020B0604020104020204" pitchFamily="34" charset="0"/>
              <a:cs typeface="Carlito"/>
            </a:endParaRPr>
          </a:p>
          <a:p>
            <a:pPr marL="12700">
              <a:lnSpc>
                <a:spcPts val="2300"/>
              </a:lnSpc>
              <a:spcBef>
                <a:spcPts val="1160"/>
              </a:spcBef>
            </a:pPr>
            <a:r>
              <a:rPr lang="en-US" sz="2000" spc="-25" dirty="0">
                <a:solidFill>
                  <a:srgbClr val="404040"/>
                </a:solidFill>
                <a:latin typeface="Abadi" panose="020B0604020104020204" pitchFamily="34" charset="0"/>
                <a:cs typeface="Carlito"/>
              </a:rPr>
              <a:t>Scatter </a:t>
            </a:r>
            <a:r>
              <a:rPr lang="en-US" sz="2000" spc="-5" dirty="0">
                <a:solidFill>
                  <a:srgbClr val="404040"/>
                </a:solidFill>
                <a:latin typeface="Abadi" panose="020B0604020104020204" pitchFamily="34" charset="0"/>
                <a:cs typeface="Carlito"/>
              </a:rPr>
              <a:t>plots, line </a:t>
            </a:r>
            <a:r>
              <a:rPr lang="en-US" sz="2000" dirty="0">
                <a:solidFill>
                  <a:srgbClr val="404040"/>
                </a:solidFill>
                <a:latin typeface="Abadi" panose="020B0604020104020204" pitchFamily="34" charset="0"/>
                <a:cs typeface="Carlito"/>
              </a:rPr>
              <a:t>charts, and </a:t>
            </a:r>
            <a:r>
              <a:rPr lang="en-US" sz="2000" spc="-5" dirty="0">
                <a:solidFill>
                  <a:srgbClr val="404040"/>
                </a:solidFill>
                <a:latin typeface="Abadi" panose="020B0604020104020204" pitchFamily="34" charset="0"/>
                <a:cs typeface="Carlito"/>
              </a:rPr>
              <a:t>bar plots </a:t>
            </a:r>
            <a:r>
              <a:rPr lang="en-US" sz="2000" spc="-20" dirty="0">
                <a:solidFill>
                  <a:srgbClr val="404040"/>
                </a:solidFill>
                <a:latin typeface="Abadi" panose="020B0604020104020204" pitchFamily="34" charset="0"/>
                <a:cs typeface="Carlito"/>
              </a:rPr>
              <a:t>were </a:t>
            </a:r>
            <a:r>
              <a:rPr lang="en-US" sz="2000" spc="-5" dirty="0">
                <a:solidFill>
                  <a:srgbClr val="404040"/>
                </a:solidFill>
                <a:latin typeface="Abadi" panose="020B0604020104020204" pitchFamily="34" charset="0"/>
                <a:cs typeface="Carlito"/>
              </a:rPr>
              <a:t>used </a:t>
            </a:r>
            <a:r>
              <a:rPr lang="en-US" sz="2000" spc="-20" dirty="0">
                <a:solidFill>
                  <a:srgbClr val="404040"/>
                </a:solidFill>
                <a:latin typeface="Abadi" panose="020B0604020104020204" pitchFamily="34" charset="0"/>
                <a:cs typeface="Carlito"/>
              </a:rPr>
              <a:t>to compare </a:t>
            </a:r>
            <a:r>
              <a:rPr lang="en-US" sz="2000" spc="-5" dirty="0">
                <a:solidFill>
                  <a:srgbClr val="404040"/>
                </a:solidFill>
                <a:latin typeface="Abadi" panose="020B0604020104020204" pitchFamily="34" charset="0"/>
                <a:cs typeface="Carlito"/>
              </a:rPr>
              <a:t>relationships between variables</a:t>
            </a:r>
            <a:r>
              <a:rPr lang="en-US" sz="2000" spc="-20" dirty="0">
                <a:solidFill>
                  <a:srgbClr val="404040"/>
                </a:solidFill>
                <a:latin typeface="Abadi" panose="020B0604020104020204" pitchFamily="34" charset="0"/>
                <a:cs typeface="Carlito"/>
              </a:rPr>
              <a:t> to</a:t>
            </a:r>
            <a:endParaRPr lang="en-US" sz="2000" dirty="0">
              <a:latin typeface="Abadi" panose="020B0604020104020204" pitchFamily="34" charset="0"/>
              <a:cs typeface="Carlito"/>
            </a:endParaRPr>
          </a:p>
          <a:p>
            <a:pPr marL="12700">
              <a:lnSpc>
                <a:spcPts val="2300"/>
              </a:lnSpc>
            </a:pPr>
            <a:r>
              <a:rPr lang="en-US" sz="2000" spc="-5" dirty="0">
                <a:solidFill>
                  <a:srgbClr val="404040"/>
                </a:solidFill>
                <a:latin typeface="Abadi" panose="020B0604020104020204" pitchFamily="34" charset="0"/>
                <a:cs typeface="Carlito"/>
              </a:rPr>
              <a:t>decide if </a:t>
            </a:r>
            <a:r>
              <a:rPr lang="en-US" sz="2000" dirty="0">
                <a:solidFill>
                  <a:srgbClr val="404040"/>
                </a:solidFill>
                <a:latin typeface="Abadi" panose="020B0604020104020204" pitchFamily="34" charset="0"/>
                <a:cs typeface="Carlito"/>
              </a:rPr>
              <a:t>a </a:t>
            </a:r>
            <a:r>
              <a:rPr lang="en-US" sz="2000" spc="-10" dirty="0">
                <a:solidFill>
                  <a:srgbClr val="404040"/>
                </a:solidFill>
                <a:latin typeface="Abadi" panose="020B0604020104020204" pitchFamily="34" charset="0"/>
                <a:cs typeface="Carlito"/>
              </a:rPr>
              <a:t>relationship </a:t>
            </a:r>
            <a:r>
              <a:rPr lang="en-US" sz="2000" spc="-25" dirty="0">
                <a:solidFill>
                  <a:srgbClr val="404040"/>
                </a:solidFill>
                <a:latin typeface="Abadi" panose="020B0604020104020204" pitchFamily="34" charset="0"/>
                <a:cs typeface="Carlito"/>
              </a:rPr>
              <a:t>exists </a:t>
            </a:r>
            <a:r>
              <a:rPr lang="en-US" sz="2000" dirty="0">
                <a:solidFill>
                  <a:srgbClr val="404040"/>
                </a:solidFill>
                <a:latin typeface="Abadi" panose="020B0604020104020204" pitchFamily="34" charset="0"/>
                <a:cs typeface="Carlito"/>
              </a:rPr>
              <a:t>so </a:t>
            </a:r>
            <a:r>
              <a:rPr lang="en-US" sz="2000" spc="-5" dirty="0">
                <a:solidFill>
                  <a:srgbClr val="404040"/>
                </a:solidFill>
                <a:latin typeface="Abadi" panose="020B0604020104020204" pitchFamily="34" charset="0"/>
                <a:cs typeface="Carlito"/>
              </a:rPr>
              <a:t>that they could </a:t>
            </a:r>
            <a:r>
              <a:rPr lang="en-US" sz="2000" dirty="0">
                <a:solidFill>
                  <a:srgbClr val="404040"/>
                </a:solidFill>
                <a:latin typeface="Abadi" panose="020B0604020104020204" pitchFamily="34" charset="0"/>
                <a:cs typeface="Carlito"/>
              </a:rPr>
              <a:t>be </a:t>
            </a:r>
            <a:r>
              <a:rPr lang="en-US" sz="2000" spc="-5" dirty="0">
                <a:solidFill>
                  <a:srgbClr val="404040"/>
                </a:solidFill>
                <a:latin typeface="Abadi" panose="020B0604020104020204" pitchFamily="34" charset="0"/>
                <a:cs typeface="Carlito"/>
              </a:rPr>
              <a:t>used in </a:t>
            </a:r>
            <a:r>
              <a:rPr lang="en-US" sz="2000" spc="-10" dirty="0">
                <a:solidFill>
                  <a:srgbClr val="404040"/>
                </a:solidFill>
                <a:latin typeface="Abadi" panose="020B0604020104020204" pitchFamily="34" charset="0"/>
                <a:cs typeface="Carlito"/>
              </a:rPr>
              <a:t>training </a:t>
            </a:r>
            <a:r>
              <a:rPr lang="en-US" sz="2000" dirty="0">
                <a:solidFill>
                  <a:srgbClr val="404040"/>
                </a:solidFill>
                <a:latin typeface="Abadi" panose="020B0604020104020204" pitchFamily="34" charset="0"/>
                <a:cs typeface="Carlito"/>
              </a:rPr>
              <a:t>the machine </a:t>
            </a:r>
            <a:r>
              <a:rPr lang="en-US" sz="2000" spc="-5" dirty="0">
                <a:solidFill>
                  <a:srgbClr val="404040"/>
                </a:solidFill>
                <a:latin typeface="Abadi" panose="020B0604020104020204" pitchFamily="34" charset="0"/>
                <a:cs typeface="Carlito"/>
              </a:rPr>
              <a:t>learning</a:t>
            </a:r>
            <a:r>
              <a:rPr lang="en-US" sz="2000" spc="-45" dirty="0">
                <a:solidFill>
                  <a:srgbClr val="404040"/>
                </a:solidFill>
                <a:latin typeface="Abadi" panose="020B0604020104020204" pitchFamily="34" charset="0"/>
                <a:cs typeface="Carlito"/>
              </a:rPr>
              <a:t> </a:t>
            </a:r>
            <a:r>
              <a:rPr lang="en-US" sz="2000" spc="-5" dirty="0">
                <a:solidFill>
                  <a:srgbClr val="404040"/>
                </a:solidFill>
                <a:latin typeface="Abadi" panose="020B0604020104020204" pitchFamily="34" charset="0"/>
                <a:cs typeface="Carlito"/>
              </a:rPr>
              <a:t>model</a:t>
            </a:r>
            <a:endParaRPr lang="en-US" sz="2000" dirty="0">
              <a:latin typeface="Abadi" panose="020B0604020104020204" pitchFamily="34" charset="0"/>
              <a:cs typeface="Carlito"/>
            </a:endParaRPr>
          </a:p>
          <a:p>
            <a:pPr marL="0" marR="5080" indent="0">
              <a:lnSpc>
                <a:spcPct val="100000"/>
              </a:lnSpc>
              <a:spcBef>
                <a:spcPts val="1105"/>
              </a:spcBef>
              <a:buNone/>
            </a:pPr>
            <a:r>
              <a:rPr lang="en-US" sz="2000" u="heavy" dirty="0">
                <a:solidFill>
                  <a:srgbClr val="404040"/>
                </a:solidFill>
                <a:uFill>
                  <a:solidFill>
                    <a:srgbClr val="404040"/>
                  </a:solidFill>
                </a:uFill>
                <a:latin typeface="Abadi" panose="020B0604020104020204" pitchFamily="34" charset="0"/>
                <a:cs typeface="Carlito"/>
              </a:rPr>
              <a:t>GitHub </a:t>
            </a:r>
            <a:r>
              <a:rPr lang="en-US" sz="2000" u="heavy" spc="-5" dirty="0">
                <a:solidFill>
                  <a:srgbClr val="404040"/>
                </a:solidFill>
                <a:uFill>
                  <a:solidFill>
                    <a:srgbClr val="404040"/>
                  </a:solidFill>
                </a:uFill>
                <a:latin typeface="Abadi" panose="020B0604020104020204" pitchFamily="34" charset="0"/>
                <a:cs typeface="Carlito"/>
              </a:rPr>
              <a:t>url: </a:t>
            </a:r>
            <a:r>
              <a:rPr lang="en-US" sz="2000" spc="-5" dirty="0">
                <a:solidFill>
                  <a:srgbClr val="404040"/>
                </a:solidFill>
                <a:latin typeface="Abadi" panose="020B0604020104020204" pitchFamily="34" charset="0"/>
                <a:cs typeface="Carlito"/>
              </a:rPr>
              <a:t> </a:t>
            </a:r>
            <a:r>
              <a:rPr lang="en-US" sz="2000" u="heavy" spc="-10" dirty="0">
                <a:solidFill>
                  <a:srgbClr val="2996E1"/>
                </a:solidFill>
                <a:uFill>
                  <a:solidFill>
                    <a:srgbClr val="404040"/>
                  </a:solidFill>
                </a:uFill>
                <a:latin typeface="Abadi" panose="020B0604020104020204" pitchFamily="34" charset="0"/>
                <a:cs typeface="Carlito"/>
                <a:hlinkClick r:id="rId3"/>
              </a:rPr>
              <a:t>https://github.com/navassherif98/IBM_Data_Science_Professional_Certification/blob/master/10.Applied_Data_Science_Capstone/Week%202%20EDA/EDA%20with%20Visualization.ipynb</a:t>
            </a:r>
            <a:endParaRPr lang="en-US" sz="2000" dirty="0">
              <a:latin typeface="Abadi" panose="020B0604020104020204" pitchFamily="34" charset="0"/>
              <a:cs typeface="Carlito"/>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set into IBM DB2 Database.</a:t>
            </a:r>
          </a:p>
          <a:p>
            <a:pPr>
              <a:lnSpc>
                <a:spcPct val="100000"/>
              </a:lnSpc>
              <a:spcBef>
                <a:spcPts val="1400"/>
              </a:spcBef>
            </a:pPr>
            <a:r>
              <a:rPr lang="en-US" sz="2200" dirty="0">
                <a:solidFill>
                  <a:schemeClr val="accent3">
                    <a:lumMod val="25000"/>
                  </a:schemeClr>
                </a:solidFill>
                <a:latin typeface="Abadi"/>
              </a:rPr>
              <a:t>Queried using SQL Python integration.</a:t>
            </a:r>
          </a:p>
          <a:p>
            <a:pPr>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a:t>
            </a:r>
          </a:p>
          <a:p>
            <a:pPr>
              <a:lnSpc>
                <a:spcPct val="100000"/>
              </a:lnSpc>
              <a:spcBef>
                <a:spcPts val="1400"/>
              </a:spcBef>
            </a:pPr>
            <a:r>
              <a:rPr lang="en-US" sz="2200" dirty="0">
                <a:solidFill>
                  <a:schemeClr val="accent3">
                    <a:lumMod val="25000"/>
                  </a:schemeClr>
                </a:solidFill>
                <a:latin typeface="Abadi"/>
                <a:hlinkClick r:id="rId3"/>
              </a:rPr>
              <a:t>https://github.com/amruthpai123/IBMdatascience/blob/main/CapstoneProject/SQLCapstone.ipynb</a:t>
            </a:r>
            <a:r>
              <a:rPr lang="en-US" sz="2200" dirty="0">
                <a:solidFill>
                  <a:schemeClr val="accent3">
                    <a:lumMod val="25000"/>
                  </a:schemeClr>
                </a:solidFill>
                <a:latin typeface="Abadi"/>
              </a:rPr>
              <a:t> </a:t>
            </a: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https://github.com/amruthpai123/IBMdatascience/blob/main/CapstoneProject/FoliumCapstone.ipynb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725" y="1528997"/>
            <a:ext cx="11287593" cy="4898214"/>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Summarize what plots/graphs and interactions you have added to a dashboard</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Add the Dashboard includes a pie chart and a scatter plot.</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Scatter plot takes two inputs: All sites or individual site and payload mass on a slider between 0  and 10000 kg.</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The pie chart is used to visualize launch site success rate.</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The scatter plot can help us see how success varies across launch sites, payload mass, and</a:t>
            </a:r>
          </a:p>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booster version category.</a:t>
            </a:r>
          </a:p>
          <a:p>
            <a:pPr>
              <a:lnSpc>
                <a:spcPct val="100000"/>
              </a:lnSpc>
              <a:spcBef>
                <a:spcPts val="1400"/>
              </a:spcBef>
            </a:pPr>
            <a:r>
              <a:rPr lang="en-US" sz="2900" dirty="0">
                <a:solidFill>
                  <a:schemeClr val="accent3">
                    <a:lumMod val="25000"/>
                  </a:schemeClr>
                </a:solidFill>
                <a:latin typeface="Abadi" panose="020B0604020104020204" pitchFamily="34" charset="0"/>
              </a:rPr>
              <a:t>GitHub url:</a:t>
            </a:r>
          </a:p>
          <a:p>
            <a:pPr>
              <a:lnSpc>
                <a:spcPct val="100000"/>
              </a:lnSpc>
              <a:spcBef>
                <a:spcPts val="1400"/>
              </a:spcBef>
            </a:pPr>
            <a:r>
              <a:rPr lang="en-US" sz="2900" dirty="0">
                <a:solidFill>
                  <a:schemeClr val="accent3">
                    <a:lumMod val="25000"/>
                  </a:schemeClr>
                </a:solidFill>
                <a:latin typeface="Abadi" panose="020B0604020104020204" pitchFamily="34" charset="0"/>
                <a:hlinkClick r:id="rId3"/>
              </a:rPr>
              <a:t>https://github.com/amruthpai123/IBMdatascience/blob/main/CapstoneProject/PlotlyDashboardCapstone.ipynb</a:t>
            </a:r>
            <a:r>
              <a:rPr lang="en-US" sz="29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42" name="object 4">
            <a:extLst>
              <a:ext uri="{FF2B5EF4-FFF2-40B4-BE49-F238E27FC236}">
                <a16:creationId xmlns:a16="http://schemas.microsoft.com/office/drawing/2014/main" id="{25A57B58-FFF0-F84B-FAA4-70499CBD733F}"/>
              </a:ext>
            </a:extLst>
          </p:cNvPr>
          <p:cNvSpPr txBox="1"/>
          <p:nvPr/>
        </p:nvSpPr>
        <p:spPr>
          <a:xfrm>
            <a:off x="533401" y="2472309"/>
            <a:ext cx="3061208" cy="1565172"/>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US"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u="heavy" spc="-5" dirty="0">
                <a:solidFill>
                  <a:srgbClr val="404040"/>
                </a:solidFill>
                <a:uFill>
                  <a:solidFill>
                    <a:srgbClr val="404040"/>
                  </a:solidFill>
                </a:uFill>
                <a:latin typeface="Carlito"/>
                <a:cs typeface="Carlito"/>
                <a:hlinkClick r:id="rId3"/>
              </a:rPr>
              <a:t>https://github.com/amruthpai123/IBMdatascience/blob/main/CapstoneProject/MLCapstone.ipynb</a:t>
            </a:r>
            <a:r>
              <a:rPr lang="en-IN" sz="2000" u="heavy" spc="-5" dirty="0">
                <a:solidFill>
                  <a:srgbClr val="404040"/>
                </a:solidFill>
                <a:uFill>
                  <a:solidFill>
                    <a:srgbClr val="404040"/>
                  </a:solidFill>
                </a:uFill>
                <a:latin typeface="Carlito"/>
                <a:cs typeface="Carlito"/>
              </a:rPr>
              <a:t> </a:t>
            </a:r>
          </a:p>
        </p:txBody>
      </p:sp>
      <p:grpSp>
        <p:nvGrpSpPr>
          <p:cNvPr id="43" name="object 5">
            <a:extLst>
              <a:ext uri="{FF2B5EF4-FFF2-40B4-BE49-F238E27FC236}">
                <a16:creationId xmlns:a16="http://schemas.microsoft.com/office/drawing/2014/main" id="{D020321D-B7B2-AEF5-23B6-C8379C76FFAE}"/>
              </a:ext>
            </a:extLst>
          </p:cNvPr>
          <p:cNvGrpSpPr/>
          <p:nvPr/>
        </p:nvGrpSpPr>
        <p:grpSpPr>
          <a:xfrm>
            <a:off x="3822191" y="1933955"/>
            <a:ext cx="1938655" cy="1728470"/>
            <a:chOff x="3822191" y="1933955"/>
            <a:chExt cx="1938655" cy="1728470"/>
          </a:xfrm>
        </p:grpSpPr>
        <p:sp>
          <p:nvSpPr>
            <p:cNvPr id="44" name="object 6">
              <a:extLst>
                <a:ext uri="{FF2B5EF4-FFF2-40B4-BE49-F238E27FC236}">
                  <a16:creationId xmlns:a16="http://schemas.microsoft.com/office/drawing/2014/main" id="{84AED3EA-0ADD-1A1C-D678-532D7908FBF3}"/>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45" name="object 7">
              <a:extLst>
                <a:ext uri="{FF2B5EF4-FFF2-40B4-BE49-F238E27FC236}">
                  <a16:creationId xmlns:a16="http://schemas.microsoft.com/office/drawing/2014/main" id="{E9970321-0D38-E7C3-A16B-C50193C5D063}"/>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6" name="object 8">
              <a:extLst>
                <a:ext uri="{FF2B5EF4-FFF2-40B4-BE49-F238E27FC236}">
                  <a16:creationId xmlns:a16="http://schemas.microsoft.com/office/drawing/2014/main" id="{AA6049D9-4624-04D5-F9A6-2E3155E3BC02}"/>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7" name="object 9">
            <a:extLst>
              <a:ext uri="{FF2B5EF4-FFF2-40B4-BE49-F238E27FC236}">
                <a16:creationId xmlns:a16="http://schemas.microsoft.com/office/drawing/2014/main" id="{3F55B2C8-BD5B-8CD0-F9FC-6A58E47D9467}"/>
              </a:ext>
            </a:extLst>
          </p:cNvPr>
          <p:cNvSpPr txBox="1"/>
          <p:nvPr/>
        </p:nvSpPr>
        <p:spPr>
          <a:xfrm>
            <a:off x="3998721" y="2219960"/>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48" name="object 10">
            <a:extLst>
              <a:ext uri="{FF2B5EF4-FFF2-40B4-BE49-F238E27FC236}">
                <a16:creationId xmlns:a16="http://schemas.microsoft.com/office/drawing/2014/main" id="{4EB21BEC-4C65-416C-CEDD-ED68C4A94B1D}"/>
              </a:ext>
            </a:extLst>
          </p:cNvPr>
          <p:cNvSpPr txBox="1"/>
          <p:nvPr/>
        </p:nvSpPr>
        <p:spPr>
          <a:xfrm>
            <a:off x="3917950" y="2456180"/>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49" name="object 11">
            <a:extLst>
              <a:ext uri="{FF2B5EF4-FFF2-40B4-BE49-F238E27FC236}">
                <a16:creationId xmlns:a16="http://schemas.microsoft.com/office/drawing/2014/main" id="{EEFF39BA-AFD1-7571-0D52-D4DA8AA7FF93}"/>
              </a:ext>
            </a:extLst>
          </p:cNvPr>
          <p:cNvGrpSpPr/>
          <p:nvPr/>
        </p:nvGrpSpPr>
        <p:grpSpPr>
          <a:xfrm>
            <a:off x="3822191" y="3375659"/>
            <a:ext cx="1938655" cy="1729739"/>
            <a:chOff x="3822191" y="3375659"/>
            <a:chExt cx="1938655" cy="1729739"/>
          </a:xfrm>
        </p:grpSpPr>
        <p:sp>
          <p:nvSpPr>
            <p:cNvPr id="50" name="object 12">
              <a:extLst>
                <a:ext uri="{FF2B5EF4-FFF2-40B4-BE49-F238E27FC236}">
                  <a16:creationId xmlns:a16="http://schemas.microsoft.com/office/drawing/2014/main" id="{96319A9B-3DCB-27DC-C808-F1DF95B51E4F}"/>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51" name="object 13">
              <a:extLst>
                <a:ext uri="{FF2B5EF4-FFF2-40B4-BE49-F238E27FC236}">
                  <a16:creationId xmlns:a16="http://schemas.microsoft.com/office/drawing/2014/main" id="{D6596DF7-C8EE-762B-D59E-4D8CF0F7F257}"/>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52" name="object 14">
              <a:extLst>
                <a:ext uri="{FF2B5EF4-FFF2-40B4-BE49-F238E27FC236}">
                  <a16:creationId xmlns:a16="http://schemas.microsoft.com/office/drawing/2014/main" id="{534DBB6F-0739-C405-CEF0-EF86260EB402}"/>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53" name="object 15">
            <a:extLst>
              <a:ext uri="{FF2B5EF4-FFF2-40B4-BE49-F238E27FC236}">
                <a16:creationId xmlns:a16="http://schemas.microsoft.com/office/drawing/2014/main" id="{BA5C82D7-68EC-1CED-173D-D32A5D26A5F3}"/>
              </a:ext>
            </a:extLst>
          </p:cNvPr>
          <p:cNvSpPr txBox="1"/>
          <p:nvPr/>
        </p:nvSpPr>
        <p:spPr>
          <a:xfrm>
            <a:off x="4010914" y="3544315"/>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54" name="object 16">
            <a:extLst>
              <a:ext uri="{FF2B5EF4-FFF2-40B4-BE49-F238E27FC236}">
                <a16:creationId xmlns:a16="http://schemas.microsoft.com/office/drawing/2014/main" id="{D7F658A3-5007-FD10-10AC-BC39F3787030}"/>
              </a:ext>
            </a:extLst>
          </p:cNvPr>
          <p:cNvSpPr txBox="1"/>
          <p:nvPr/>
        </p:nvSpPr>
        <p:spPr>
          <a:xfrm>
            <a:off x="4145026" y="3780282"/>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55" name="object 17">
            <a:extLst>
              <a:ext uri="{FF2B5EF4-FFF2-40B4-BE49-F238E27FC236}">
                <a16:creationId xmlns:a16="http://schemas.microsoft.com/office/drawing/2014/main" id="{F7EA7E33-7486-1D19-0A4E-B5CD3A91D371}"/>
              </a:ext>
            </a:extLst>
          </p:cNvPr>
          <p:cNvSpPr txBox="1"/>
          <p:nvPr/>
        </p:nvSpPr>
        <p:spPr>
          <a:xfrm>
            <a:off x="4097782" y="401802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56" name="object 18">
            <a:extLst>
              <a:ext uri="{FF2B5EF4-FFF2-40B4-BE49-F238E27FC236}">
                <a16:creationId xmlns:a16="http://schemas.microsoft.com/office/drawing/2014/main" id="{4635B16F-5A3E-3677-7E71-F8EF169268EC}"/>
              </a:ext>
            </a:extLst>
          </p:cNvPr>
          <p:cNvGrpSpPr/>
          <p:nvPr/>
        </p:nvGrpSpPr>
        <p:grpSpPr>
          <a:xfrm>
            <a:off x="3822191" y="4818888"/>
            <a:ext cx="2950845" cy="1169035"/>
            <a:chOff x="3822191" y="4818888"/>
            <a:chExt cx="2950845" cy="1169035"/>
          </a:xfrm>
        </p:grpSpPr>
        <p:sp>
          <p:nvSpPr>
            <p:cNvPr id="57" name="object 19">
              <a:extLst>
                <a:ext uri="{FF2B5EF4-FFF2-40B4-BE49-F238E27FC236}">
                  <a16:creationId xmlns:a16="http://schemas.microsoft.com/office/drawing/2014/main" id="{49307924-E947-1C83-74AD-05163AC730B2}"/>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58" name="object 20">
              <a:extLst>
                <a:ext uri="{FF2B5EF4-FFF2-40B4-BE49-F238E27FC236}">
                  <a16:creationId xmlns:a16="http://schemas.microsoft.com/office/drawing/2014/main" id="{F95D94D3-AF48-A25E-F90C-028663BE2569}"/>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59" name="object 21">
              <a:extLst>
                <a:ext uri="{FF2B5EF4-FFF2-40B4-BE49-F238E27FC236}">
                  <a16:creationId xmlns:a16="http://schemas.microsoft.com/office/drawing/2014/main" id="{6D195CB8-3FE4-2ECE-2C62-4929B9EB7C11}"/>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60" name="object 22">
            <a:extLst>
              <a:ext uri="{FF2B5EF4-FFF2-40B4-BE49-F238E27FC236}">
                <a16:creationId xmlns:a16="http://schemas.microsoft.com/office/drawing/2014/main" id="{53575402-EC1F-C6C6-964E-B359FE54F788}"/>
              </a:ext>
            </a:extLst>
          </p:cNvPr>
          <p:cNvSpPr txBox="1"/>
          <p:nvPr/>
        </p:nvSpPr>
        <p:spPr>
          <a:xfrm>
            <a:off x="4103878" y="5104841"/>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61" name="object 23">
            <a:extLst>
              <a:ext uri="{FF2B5EF4-FFF2-40B4-BE49-F238E27FC236}">
                <a16:creationId xmlns:a16="http://schemas.microsoft.com/office/drawing/2014/main" id="{0D18915B-F840-75AF-3958-D3394BB2A587}"/>
              </a:ext>
            </a:extLst>
          </p:cNvPr>
          <p:cNvSpPr txBox="1"/>
          <p:nvPr/>
        </p:nvSpPr>
        <p:spPr>
          <a:xfrm>
            <a:off x="4583938" y="5341747"/>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62" name="object 24">
            <a:extLst>
              <a:ext uri="{FF2B5EF4-FFF2-40B4-BE49-F238E27FC236}">
                <a16:creationId xmlns:a16="http://schemas.microsoft.com/office/drawing/2014/main" id="{CD822679-E2B5-1120-9B50-9548F5D2EFC4}"/>
              </a:ext>
            </a:extLst>
          </p:cNvPr>
          <p:cNvGrpSpPr/>
          <p:nvPr/>
        </p:nvGrpSpPr>
        <p:grpSpPr>
          <a:xfrm>
            <a:off x="6380988" y="3672840"/>
            <a:ext cx="1938655" cy="2315210"/>
            <a:chOff x="6380988" y="3672840"/>
            <a:chExt cx="1938655" cy="2315210"/>
          </a:xfrm>
        </p:grpSpPr>
        <p:sp>
          <p:nvSpPr>
            <p:cNvPr id="63" name="object 25">
              <a:extLst>
                <a:ext uri="{FF2B5EF4-FFF2-40B4-BE49-F238E27FC236}">
                  <a16:creationId xmlns:a16="http://schemas.microsoft.com/office/drawing/2014/main" id="{9AB4842E-2FFB-705B-A116-92B365D7EA74}"/>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64" name="object 26">
              <a:extLst>
                <a:ext uri="{FF2B5EF4-FFF2-40B4-BE49-F238E27FC236}">
                  <a16:creationId xmlns:a16="http://schemas.microsoft.com/office/drawing/2014/main" id="{D48A3284-9627-42E1-000D-E3003D456970}"/>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65" name="object 27">
              <a:extLst>
                <a:ext uri="{FF2B5EF4-FFF2-40B4-BE49-F238E27FC236}">
                  <a16:creationId xmlns:a16="http://schemas.microsoft.com/office/drawing/2014/main" id="{8C6C3710-729B-42D9-159A-744578CCA690}"/>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66" name="object 28">
            <a:extLst>
              <a:ext uri="{FF2B5EF4-FFF2-40B4-BE49-F238E27FC236}">
                <a16:creationId xmlns:a16="http://schemas.microsoft.com/office/drawing/2014/main" id="{BEF6C866-DC29-CE01-2B5A-D7ED13A74A42}"/>
              </a:ext>
            </a:extLst>
          </p:cNvPr>
          <p:cNvSpPr txBox="1"/>
          <p:nvPr/>
        </p:nvSpPr>
        <p:spPr>
          <a:xfrm>
            <a:off x="6735826" y="4986909"/>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67" name="object 29">
            <a:extLst>
              <a:ext uri="{FF2B5EF4-FFF2-40B4-BE49-F238E27FC236}">
                <a16:creationId xmlns:a16="http://schemas.microsoft.com/office/drawing/2014/main" id="{A331C12B-2917-902F-8DC2-0D74D5F97C2B}"/>
              </a:ext>
            </a:extLst>
          </p:cNvPr>
          <p:cNvSpPr txBox="1"/>
          <p:nvPr/>
        </p:nvSpPr>
        <p:spPr>
          <a:xfrm>
            <a:off x="6485890" y="5217033"/>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68" name="object 30">
            <a:extLst>
              <a:ext uri="{FF2B5EF4-FFF2-40B4-BE49-F238E27FC236}">
                <a16:creationId xmlns:a16="http://schemas.microsoft.com/office/drawing/2014/main" id="{A5938C32-0F14-DAB0-3256-51211D41441A}"/>
              </a:ext>
            </a:extLst>
          </p:cNvPr>
          <p:cNvGrpSpPr/>
          <p:nvPr/>
        </p:nvGrpSpPr>
        <p:grpSpPr>
          <a:xfrm>
            <a:off x="6380988" y="2229611"/>
            <a:ext cx="1938655" cy="2316480"/>
            <a:chOff x="6380988" y="2229611"/>
            <a:chExt cx="1938655" cy="2316480"/>
          </a:xfrm>
        </p:grpSpPr>
        <p:sp>
          <p:nvSpPr>
            <p:cNvPr id="69" name="object 31">
              <a:extLst>
                <a:ext uri="{FF2B5EF4-FFF2-40B4-BE49-F238E27FC236}">
                  <a16:creationId xmlns:a16="http://schemas.microsoft.com/office/drawing/2014/main" id="{8710CDC2-EEFE-1C2F-40FC-96000D254EAD}"/>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70" name="object 32">
              <a:extLst>
                <a:ext uri="{FF2B5EF4-FFF2-40B4-BE49-F238E27FC236}">
                  <a16:creationId xmlns:a16="http://schemas.microsoft.com/office/drawing/2014/main" id="{1133CDD1-606B-5927-A032-A7D4D5152417}"/>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71" name="object 33">
              <a:extLst>
                <a:ext uri="{FF2B5EF4-FFF2-40B4-BE49-F238E27FC236}">
                  <a16:creationId xmlns:a16="http://schemas.microsoft.com/office/drawing/2014/main" id="{05C934F2-59B0-B98D-92EC-D3AA050F0DE7}"/>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72" name="object 34">
            <a:extLst>
              <a:ext uri="{FF2B5EF4-FFF2-40B4-BE49-F238E27FC236}">
                <a16:creationId xmlns:a16="http://schemas.microsoft.com/office/drawing/2014/main" id="{79E32426-6203-D537-4FB6-DDFF243732CC}"/>
              </a:ext>
            </a:extLst>
          </p:cNvPr>
          <p:cNvSpPr txBox="1"/>
          <p:nvPr/>
        </p:nvSpPr>
        <p:spPr>
          <a:xfrm>
            <a:off x="6546595" y="3425444"/>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73" name="object 35">
            <a:extLst>
              <a:ext uri="{FF2B5EF4-FFF2-40B4-BE49-F238E27FC236}">
                <a16:creationId xmlns:a16="http://schemas.microsoft.com/office/drawing/2014/main" id="{B6A250F9-0B6E-D450-603B-9435B8F66EB0}"/>
              </a:ext>
            </a:extLst>
          </p:cNvPr>
          <p:cNvSpPr txBox="1"/>
          <p:nvPr/>
        </p:nvSpPr>
        <p:spPr>
          <a:xfrm>
            <a:off x="6602983" y="3661028"/>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74" name="object 36">
            <a:extLst>
              <a:ext uri="{FF2B5EF4-FFF2-40B4-BE49-F238E27FC236}">
                <a16:creationId xmlns:a16="http://schemas.microsoft.com/office/drawing/2014/main" id="{9608BA90-3974-D6A7-8917-A3C48784067F}"/>
              </a:ext>
            </a:extLst>
          </p:cNvPr>
          <p:cNvSpPr txBox="1"/>
          <p:nvPr/>
        </p:nvSpPr>
        <p:spPr>
          <a:xfrm>
            <a:off x="6535928" y="3899408"/>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75" name="object 37">
            <a:extLst>
              <a:ext uri="{FF2B5EF4-FFF2-40B4-BE49-F238E27FC236}">
                <a16:creationId xmlns:a16="http://schemas.microsoft.com/office/drawing/2014/main" id="{A32D3452-8153-27F1-D91B-570EB93359FF}"/>
              </a:ext>
            </a:extLst>
          </p:cNvPr>
          <p:cNvSpPr txBox="1"/>
          <p:nvPr/>
        </p:nvSpPr>
        <p:spPr>
          <a:xfrm>
            <a:off x="6795261" y="4135627"/>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76" name="object 38">
            <a:extLst>
              <a:ext uri="{FF2B5EF4-FFF2-40B4-BE49-F238E27FC236}">
                <a16:creationId xmlns:a16="http://schemas.microsoft.com/office/drawing/2014/main" id="{3EDCCCD5-B80A-816F-3614-01E45BED7357}"/>
              </a:ext>
            </a:extLst>
          </p:cNvPr>
          <p:cNvGrpSpPr/>
          <p:nvPr/>
        </p:nvGrpSpPr>
        <p:grpSpPr>
          <a:xfrm>
            <a:off x="6380988" y="1933955"/>
            <a:ext cx="2950845" cy="1169035"/>
            <a:chOff x="6380988" y="1933955"/>
            <a:chExt cx="2950845" cy="1169035"/>
          </a:xfrm>
        </p:grpSpPr>
        <p:sp>
          <p:nvSpPr>
            <p:cNvPr id="77" name="object 39">
              <a:extLst>
                <a:ext uri="{FF2B5EF4-FFF2-40B4-BE49-F238E27FC236}">
                  <a16:creationId xmlns:a16="http://schemas.microsoft.com/office/drawing/2014/main" id="{700E6F99-6717-2ADB-B0AD-D21D8D8418E7}"/>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78" name="object 40">
              <a:extLst>
                <a:ext uri="{FF2B5EF4-FFF2-40B4-BE49-F238E27FC236}">
                  <a16:creationId xmlns:a16="http://schemas.microsoft.com/office/drawing/2014/main" id="{5F1D7080-9B1F-2B25-380F-886757DA3A14}"/>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79" name="object 41">
              <a:extLst>
                <a:ext uri="{FF2B5EF4-FFF2-40B4-BE49-F238E27FC236}">
                  <a16:creationId xmlns:a16="http://schemas.microsoft.com/office/drawing/2014/main" id="{8082069A-EDC1-2B18-0B2A-CF5001EFA10E}"/>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80" name="object 42">
            <a:extLst>
              <a:ext uri="{FF2B5EF4-FFF2-40B4-BE49-F238E27FC236}">
                <a16:creationId xmlns:a16="http://schemas.microsoft.com/office/drawing/2014/main" id="{449FD1CE-60D6-F488-AADE-9FF86702221E}"/>
              </a:ext>
            </a:extLst>
          </p:cNvPr>
          <p:cNvSpPr txBox="1"/>
          <p:nvPr/>
        </p:nvSpPr>
        <p:spPr>
          <a:xfrm>
            <a:off x="6613906" y="2219960"/>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81" name="object 43">
            <a:extLst>
              <a:ext uri="{FF2B5EF4-FFF2-40B4-BE49-F238E27FC236}">
                <a16:creationId xmlns:a16="http://schemas.microsoft.com/office/drawing/2014/main" id="{70FD246E-5F87-BD07-146B-2D8D10FFB2D4}"/>
              </a:ext>
            </a:extLst>
          </p:cNvPr>
          <p:cNvSpPr txBox="1"/>
          <p:nvPr/>
        </p:nvSpPr>
        <p:spPr>
          <a:xfrm>
            <a:off x="6805930" y="245618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82" name="object 44">
            <a:extLst>
              <a:ext uri="{FF2B5EF4-FFF2-40B4-BE49-F238E27FC236}">
                <a16:creationId xmlns:a16="http://schemas.microsoft.com/office/drawing/2014/main" id="{3AA7F30C-99FF-1245-849E-283649E8C9E0}"/>
              </a:ext>
            </a:extLst>
          </p:cNvPr>
          <p:cNvGrpSpPr/>
          <p:nvPr/>
        </p:nvGrpSpPr>
        <p:grpSpPr>
          <a:xfrm>
            <a:off x="8938259" y="1933955"/>
            <a:ext cx="1938655" cy="1728470"/>
            <a:chOff x="8938259" y="1933955"/>
            <a:chExt cx="1938655" cy="1728470"/>
          </a:xfrm>
        </p:grpSpPr>
        <p:sp>
          <p:nvSpPr>
            <p:cNvPr id="83" name="object 45">
              <a:extLst>
                <a:ext uri="{FF2B5EF4-FFF2-40B4-BE49-F238E27FC236}">
                  <a16:creationId xmlns:a16="http://schemas.microsoft.com/office/drawing/2014/main" id="{B7B73CD8-1085-6CBF-87F6-50A905FF87A8}"/>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84" name="object 46">
              <a:extLst>
                <a:ext uri="{FF2B5EF4-FFF2-40B4-BE49-F238E27FC236}">
                  <a16:creationId xmlns:a16="http://schemas.microsoft.com/office/drawing/2014/main" id="{03765F4E-A08A-90D1-9474-18811ADA9FCB}"/>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85" name="object 47">
              <a:extLst>
                <a:ext uri="{FF2B5EF4-FFF2-40B4-BE49-F238E27FC236}">
                  <a16:creationId xmlns:a16="http://schemas.microsoft.com/office/drawing/2014/main" id="{2ACCC158-657F-CA21-60AC-6BF304B9A501}"/>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86" name="object 48">
            <a:extLst>
              <a:ext uri="{FF2B5EF4-FFF2-40B4-BE49-F238E27FC236}">
                <a16:creationId xmlns:a16="http://schemas.microsoft.com/office/drawing/2014/main" id="{944F2DFD-C8D4-4374-58DA-002346FAD7B5}"/>
              </a:ext>
            </a:extLst>
          </p:cNvPr>
          <p:cNvSpPr txBox="1"/>
          <p:nvPr/>
        </p:nvSpPr>
        <p:spPr>
          <a:xfrm>
            <a:off x="9140697" y="221996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87" name="object 49">
            <a:extLst>
              <a:ext uri="{FF2B5EF4-FFF2-40B4-BE49-F238E27FC236}">
                <a16:creationId xmlns:a16="http://schemas.microsoft.com/office/drawing/2014/main" id="{B1A42AC3-9293-BD45-5389-BEFAF26F7E88}"/>
              </a:ext>
            </a:extLst>
          </p:cNvPr>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88" name="object 50">
            <a:extLst>
              <a:ext uri="{FF2B5EF4-FFF2-40B4-BE49-F238E27FC236}">
                <a16:creationId xmlns:a16="http://schemas.microsoft.com/office/drawing/2014/main" id="{75EA8FF1-9CAB-CF0C-AE56-D4C1253F639E}"/>
              </a:ext>
            </a:extLst>
          </p:cNvPr>
          <p:cNvGrpSpPr/>
          <p:nvPr/>
        </p:nvGrpSpPr>
        <p:grpSpPr>
          <a:xfrm>
            <a:off x="8938259" y="3375659"/>
            <a:ext cx="1938655" cy="1170305"/>
            <a:chOff x="8938259" y="3375659"/>
            <a:chExt cx="1938655" cy="1170305"/>
          </a:xfrm>
        </p:grpSpPr>
        <p:sp>
          <p:nvSpPr>
            <p:cNvPr id="89" name="object 51">
              <a:extLst>
                <a:ext uri="{FF2B5EF4-FFF2-40B4-BE49-F238E27FC236}">
                  <a16:creationId xmlns:a16="http://schemas.microsoft.com/office/drawing/2014/main" id="{9830E47B-D3E2-2282-7AB4-6CAB10349719}"/>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90" name="object 52">
              <a:extLst>
                <a:ext uri="{FF2B5EF4-FFF2-40B4-BE49-F238E27FC236}">
                  <a16:creationId xmlns:a16="http://schemas.microsoft.com/office/drawing/2014/main" id="{51638B58-5192-AB59-3C5C-CEE81FBA9CDE}"/>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91" name="object 53">
            <a:extLst>
              <a:ext uri="{FF2B5EF4-FFF2-40B4-BE49-F238E27FC236}">
                <a16:creationId xmlns:a16="http://schemas.microsoft.com/office/drawing/2014/main" id="{E3BBE3F3-BBA3-648D-E3D9-6EE8E9DDBB84}"/>
              </a:ext>
            </a:extLst>
          </p:cNvPr>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4DC13623-0A15-B032-7A5C-91F61E21CFE9}"/>
              </a:ext>
            </a:extLst>
          </p:cNvPr>
          <p:cNvSpPr txBox="1"/>
          <p:nvPr/>
        </p:nvSpPr>
        <p:spPr>
          <a:xfrm>
            <a:off x="770010" y="1558977"/>
            <a:ext cx="4221715" cy="1754326"/>
          </a:xfrm>
          <a:prstGeom prst="rect">
            <a:avLst/>
          </a:prstGeom>
          <a:noFill/>
        </p:spPr>
        <p:txBody>
          <a:bodyPr wrap="square">
            <a:spAutoFit/>
          </a:bodyPr>
          <a:lstStyle/>
          <a:p>
            <a:pPr marL="12700" marR="5080">
              <a:lnSpc>
                <a:spcPct val="100000"/>
              </a:lnSpc>
              <a:spcBef>
                <a:spcPts val="100"/>
              </a:spcBef>
            </a:pPr>
            <a:r>
              <a:rPr lang="en-US" sz="1800" spc="-5" dirty="0">
                <a:solidFill>
                  <a:srgbClr val="BB562C"/>
                </a:solidFill>
                <a:latin typeface="Carlito"/>
                <a:cs typeface="Carlito"/>
              </a:rPr>
              <a:t>This is </a:t>
            </a:r>
            <a:r>
              <a:rPr lang="en-US" sz="1800" dirty="0">
                <a:solidFill>
                  <a:srgbClr val="BB562C"/>
                </a:solidFill>
                <a:latin typeface="Carlito"/>
                <a:cs typeface="Carlito"/>
              </a:rPr>
              <a:t>a </a:t>
            </a:r>
            <a:r>
              <a:rPr lang="en-US" sz="1800" spc="-20" dirty="0">
                <a:solidFill>
                  <a:srgbClr val="BB562C"/>
                </a:solidFill>
                <a:latin typeface="Carlito"/>
                <a:cs typeface="Carlito"/>
              </a:rPr>
              <a:t>preview </a:t>
            </a:r>
            <a:r>
              <a:rPr lang="en-US" sz="1800" spc="-5" dirty="0">
                <a:solidFill>
                  <a:srgbClr val="BB562C"/>
                </a:solidFill>
                <a:latin typeface="Carlito"/>
                <a:cs typeface="Carlito"/>
              </a:rPr>
              <a:t>of </a:t>
            </a:r>
            <a:r>
              <a:rPr lang="en-US" sz="1800" dirty="0">
                <a:solidFill>
                  <a:srgbClr val="BB562C"/>
                </a:solidFill>
                <a:latin typeface="Carlito"/>
                <a:cs typeface="Carlito"/>
              </a:rPr>
              <a:t>the </a:t>
            </a:r>
            <a:r>
              <a:rPr lang="en-US" sz="1800" spc="-15" dirty="0" err="1">
                <a:solidFill>
                  <a:srgbClr val="BB562C"/>
                </a:solidFill>
                <a:latin typeface="Carlito"/>
                <a:cs typeface="Carlito"/>
              </a:rPr>
              <a:t>Plotly</a:t>
            </a:r>
            <a:r>
              <a:rPr lang="en-US" sz="1800" spc="-15" dirty="0">
                <a:solidFill>
                  <a:srgbClr val="BB562C"/>
                </a:solidFill>
                <a:latin typeface="Carlito"/>
                <a:cs typeface="Carlito"/>
              </a:rPr>
              <a:t> dashboard. </a:t>
            </a:r>
            <a:r>
              <a:rPr lang="en-US" sz="1800" spc="-5" dirty="0">
                <a:solidFill>
                  <a:srgbClr val="BB562C"/>
                </a:solidFill>
                <a:latin typeface="Carlito"/>
                <a:cs typeface="Carlito"/>
              </a:rPr>
              <a:t>The </a:t>
            </a:r>
            <a:r>
              <a:rPr lang="en-US" sz="1800" spc="-20" dirty="0">
                <a:solidFill>
                  <a:srgbClr val="BB562C"/>
                </a:solidFill>
                <a:latin typeface="Carlito"/>
                <a:cs typeface="Carlito"/>
              </a:rPr>
              <a:t>following </a:t>
            </a:r>
            <a:r>
              <a:rPr lang="en-US" sz="1800" spc="-5" dirty="0">
                <a:solidFill>
                  <a:srgbClr val="BB562C"/>
                </a:solidFill>
                <a:latin typeface="Carlito"/>
                <a:cs typeface="Carlito"/>
              </a:rPr>
              <a:t>sides will show </a:t>
            </a:r>
            <a:r>
              <a:rPr lang="en-US" sz="1800" dirty="0">
                <a:solidFill>
                  <a:srgbClr val="BB562C"/>
                </a:solidFill>
                <a:latin typeface="Carlito"/>
                <a:cs typeface="Carlito"/>
              </a:rPr>
              <a:t>the </a:t>
            </a:r>
            <a:r>
              <a:rPr lang="en-US" sz="1800" spc="-15" dirty="0">
                <a:solidFill>
                  <a:srgbClr val="BB562C"/>
                </a:solidFill>
                <a:latin typeface="Carlito"/>
                <a:cs typeface="Carlito"/>
              </a:rPr>
              <a:t>results </a:t>
            </a:r>
            <a:r>
              <a:rPr lang="en-US" sz="1800" spc="-5" dirty="0">
                <a:solidFill>
                  <a:srgbClr val="BB562C"/>
                </a:solidFill>
                <a:latin typeface="Carlito"/>
                <a:cs typeface="Carlito"/>
              </a:rPr>
              <a:t>of </a:t>
            </a:r>
            <a:r>
              <a:rPr lang="en-US" sz="1800" spc="-20" dirty="0">
                <a:solidFill>
                  <a:srgbClr val="BB562C"/>
                </a:solidFill>
                <a:latin typeface="Carlito"/>
                <a:cs typeface="Carlito"/>
              </a:rPr>
              <a:t>EDA </a:t>
            </a:r>
            <a:r>
              <a:rPr lang="en-US" sz="1800" spc="-5" dirty="0">
                <a:solidFill>
                  <a:srgbClr val="BB562C"/>
                </a:solidFill>
                <a:latin typeface="Carlito"/>
                <a:cs typeface="Carlito"/>
              </a:rPr>
              <a:t>with  </a:t>
            </a:r>
            <a:r>
              <a:rPr lang="en-US" sz="1800" spc="-20" dirty="0">
                <a:solidFill>
                  <a:srgbClr val="BB562C"/>
                </a:solidFill>
                <a:latin typeface="Carlito"/>
                <a:cs typeface="Carlito"/>
              </a:rPr>
              <a:t>visualization, EDA </a:t>
            </a:r>
            <a:r>
              <a:rPr lang="en-US" sz="1800" spc="-5" dirty="0">
                <a:solidFill>
                  <a:srgbClr val="BB562C"/>
                </a:solidFill>
                <a:latin typeface="Carlito"/>
                <a:cs typeface="Carlito"/>
              </a:rPr>
              <a:t>with </a:t>
            </a:r>
            <a:r>
              <a:rPr lang="en-US" sz="1800" dirty="0">
                <a:solidFill>
                  <a:srgbClr val="BB562C"/>
                </a:solidFill>
                <a:latin typeface="Carlito"/>
                <a:cs typeface="Carlito"/>
              </a:rPr>
              <a:t>SQL, </a:t>
            </a:r>
            <a:r>
              <a:rPr lang="en-US" sz="1800" spc="-25" dirty="0">
                <a:solidFill>
                  <a:srgbClr val="BB562C"/>
                </a:solidFill>
                <a:latin typeface="Carlito"/>
                <a:cs typeface="Carlito"/>
              </a:rPr>
              <a:t>Interactive </a:t>
            </a:r>
            <a:r>
              <a:rPr lang="en-US" sz="1800" dirty="0">
                <a:solidFill>
                  <a:srgbClr val="BB562C"/>
                </a:solidFill>
                <a:latin typeface="Carlito"/>
                <a:cs typeface="Carlito"/>
              </a:rPr>
              <a:t>Map </a:t>
            </a:r>
            <a:r>
              <a:rPr lang="en-US" sz="1800" spc="-5" dirty="0">
                <a:solidFill>
                  <a:srgbClr val="BB562C"/>
                </a:solidFill>
                <a:latin typeface="Carlito"/>
                <a:cs typeface="Carlito"/>
              </a:rPr>
              <a:t>with </a:t>
            </a:r>
            <a:r>
              <a:rPr lang="en-US" sz="1800" spc="-20" dirty="0">
                <a:solidFill>
                  <a:srgbClr val="BB562C"/>
                </a:solidFill>
                <a:latin typeface="Carlito"/>
                <a:cs typeface="Carlito"/>
              </a:rPr>
              <a:t>Folium, </a:t>
            </a:r>
            <a:r>
              <a:rPr lang="en-US" sz="1800" dirty="0">
                <a:solidFill>
                  <a:srgbClr val="BB562C"/>
                </a:solidFill>
                <a:latin typeface="Carlito"/>
                <a:cs typeface="Carlito"/>
              </a:rPr>
              <a:t>and </a:t>
            </a:r>
            <a:r>
              <a:rPr lang="en-US" sz="1800" spc="-10" dirty="0">
                <a:solidFill>
                  <a:srgbClr val="BB562C"/>
                </a:solidFill>
                <a:latin typeface="Carlito"/>
                <a:cs typeface="Carlito"/>
              </a:rPr>
              <a:t>finally </a:t>
            </a:r>
            <a:r>
              <a:rPr lang="en-US" sz="1800" dirty="0">
                <a:solidFill>
                  <a:srgbClr val="BB562C"/>
                </a:solidFill>
                <a:latin typeface="Carlito"/>
                <a:cs typeface="Carlito"/>
              </a:rPr>
              <a:t>the </a:t>
            </a:r>
            <a:r>
              <a:rPr lang="en-US" sz="1800" spc="-15" dirty="0">
                <a:solidFill>
                  <a:srgbClr val="BB562C"/>
                </a:solidFill>
                <a:latin typeface="Carlito"/>
                <a:cs typeface="Carlito"/>
              </a:rPr>
              <a:t>results </a:t>
            </a:r>
            <a:r>
              <a:rPr lang="en-US" sz="1800" spc="-5" dirty="0">
                <a:solidFill>
                  <a:srgbClr val="BB562C"/>
                </a:solidFill>
                <a:latin typeface="Carlito"/>
                <a:cs typeface="Carlito"/>
              </a:rPr>
              <a:t>of our </a:t>
            </a:r>
            <a:r>
              <a:rPr lang="en-US" sz="1800" dirty="0">
                <a:solidFill>
                  <a:srgbClr val="BB562C"/>
                </a:solidFill>
                <a:latin typeface="Carlito"/>
                <a:cs typeface="Carlito"/>
              </a:rPr>
              <a:t>model </a:t>
            </a:r>
            <a:r>
              <a:rPr lang="en-US" sz="1800" spc="-5" dirty="0">
                <a:solidFill>
                  <a:srgbClr val="BB562C"/>
                </a:solidFill>
                <a:latin typeface="Carlito"/>
                <a:cs typeface="Carlito"/>
              </a:rPr>
              <a:t>with  </a:t>
            </a:r>
            <a:r>
              <a:rPr lang="en-US" sz="1800" dirty="0">
                <a:solidFill>
                  <a:srgbClr val="BB562C"/>
                </a:solidFill>
                <a:latin typeface="Carlito"/>
                <a:cs typeface="Carlito"/>
              </a:rPr>
              <a:t>about 83%</a:t>
            </a:r>
            <a:r>
              <a:rPr lang="en-US" sz="1800" spc="-5" dirty="0">
                <a:solidFill>
                  <a:srgbClr val="BB562C"/>
                </a:solidFill>
                <a:latin typeface="Carlito"/>
                <a:cs typeface="Carlito"/>
              </a:rPr>
              <a:t> </a:t>
            </a:r>
            <a:r>
              <a:rPr lang="en-US" sz="1800" spc="-45" dirty="0">
                <a:solidFill>
                  <a:srgbClr val="BB562C"/>
                </a:solidFill>
                <a:latin typeface="Carlito"/>
                <a:cs typeface="Carlito"/>
              </a:rPr>
              <a:t>accuracy.</a:t>
            </a:r>
            <a:endParaRPr lang="en-US" sz="1800" dirty="0">
              <a:latin typeface="Carlito"/>
              <a:cs typeface="Carlito"/>
            </a:endParaRPr>
          </a:p>
        </p:txBody>
      </p:sp>
      <p:pic>
        <p:nvPicPr>
          <p:cNvPr id="9" name="Picture 8">
            <a:extLst>
              <a:ext uri="{FF2B5EF4-FFF2-40B4-BE49-F238E27FC236}">
                <a16:creationId xmlns:a16="http://schemas.microsoft.com/office/drawing/2014/main" id="{424E560C-CA49-A464-FC8D-06E76BBFD068}"/>
              </a:ext>
            </a:extLst>
          </p:cNvPr>
          <p:cNvPicPr>
            <a:picLocks noChangeAspect="1"/>
          </p:cNvPicPr>
          <p:nvPr/>
        </p:nvPicPr>
        <p:blipFill>
          <a:blip r:embed="rId4"/>
          <a:stretch>
            <a:fillRect/>
          </a:stretch>
        </p:blipFill>
        <p:spPr>
          <a:xfrm>
            <a:off x="5516817" y="0"/>
            <a:ext cx="6395910" cy="68580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0B60EE57-237B-9E24-A912-F0D3CC71E02C}"/>
              </a:ext>
            </a:extLst>
          </p:cNvPr>
          <p:cNvPicPr>
            <a:picLocks noChangeAspect="1"/>
          </p:cNvPicPr>
          <p:nvPr/>
        </p:nvPicPr>
        <p:blipFill>
          <a:blip r:embed="rId3"/>
          <a:stretch>
            <a:fillRect/>
          </a:stretch>
        </p:blipFill>
        <p:spPr>
          <a:xfrm>
            <a:off x="298689" y="1665231"/>
            <a:ext cx="10448399" cy="2084803"/>
          </a:xfrm>
          <a:prstGeom prst="rect">
            <a:avLst/>
          </a:prstGeom>
        </p:spPr>
      </p:pic>
      <p:sp>
        <p:nvSpPr>
          <p:cNvPr id="10" name="TextBox 9">
            <a:extLst>
              <a:ext uri="{FF2B5EF4-FFF2-40B4-BE49-F238E27FC236}">
                <a16:creationId xmlns:a16="http://schemas.microsoft.com/office/drawing/2014/main" id="{A907F4B8-F6A9-D768-D9C6-DF30E978E233}"/>
              </a:ext>
            </a:extLst>
          </p:cNvPr>
          <p:cNvSpPr txBox="1"/>
          <p:nvPr/>
        </p:nvSpPr>
        <p:spPr>
          <a:xfrm>
            <a:off x="543393" y="4626717"/>
            <a:ext cx="10211190" cy="923330"/>
          </a:xfrm>
          <a:prstGeom prst="rect">
            <a:avLst/>
          </a:prstGeom>
          <a:noFill/>
        </p:spPr>
        <p:txBody>
          <a:bodyPr wrap="square">
            <a:spAutoFit/>
          </a:bodyPr>
          <a:lstStyle/>
          <a:p>
            <a:r>
              <a:rPr lang="en-US" dirty="0">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p:txBody>
      </p:sp>
      <p:sp>
        <p:nvSpPr>
          <p:cNvPr id="12" name="TextBox 11">
            <a:extLst>
              <a:ext uri="{FF2B5EF4-FFF2-40B4-BE49-F238E27FC236}">
                <a16:creationId xmlns:a16="http://schemas.microsoft.com/office/drawing/2014/main" id="{D407706A-2842-3823-DCB9-BC5A96E29CC6}"/>
              </a:ext>
            </a:extLst>
          </p:cNvPr>
          <p:cNvSpPr txBox="1"/>
          <p:nvPr/>
        </p:nvSpPr>
        <p:spPr>
          <a:xfrm>
            <a:off x="535896" y="3980386"/>
            <a:ext cx="10211191" cy="369332"/>
          </a:xfrm>
          <a:prstGeom prst="rect">
            <a:avLst/>
          </a:prstGeom>
          <a:noFill/>
        </p:spPr>
        <p:txBody>
          <a:bodyPr wrap="square">
            <a:spAutoFit/>
          </a:bodyPr>
          <a:lstStyle/>
          <a:p>
            <a:r>
              <a:rPr lang="en-US" sz="1800" spc="-20" dirty="0">
                <a:latin typeface="Abadi" panose="020B0604020104020204" pitchFamily="34" charset="0"/>
                <a:cs typeface="Carlito"/>
              </a:rPr>
              <a:t>Orange indicates successful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Blue </a:t>
            </a:r>
            <a:r>
              <a:rPr lang="en-US" sz="1800" spc="-20" dirty="0">
                <a:latin typeface="Abadi" panose="020B0604020104020204" pitchFamily="34" charset="0"/>
                <a:cs typeface="Carlito"/>
              </a:rPr>
              <a:t>indicates unsuccessful</a:t>
            </a:r>
            <a:r>
              <a:rPr lang="en-US" sz="1800" spc="180" dirty="0">
                <a:latin typeface="Abadi" panose="020B0604020104020204" pitchFamily="34" charset="0"/>
                <a:cs typeface="Carlito"/>
              </a:rPr>
              <a:t> </a:t>
            </a:r>
            <a:r>
              <a:rPr lang="en-US" sz="1800" spc="-10" dirty="0">
                <a:latin typeface="Abadi" panose="020B0604020104020204" pitchFamily="34" charset="0"/>
                <a:cs typeface="Carlito"/>
              </a:rPr>
              <a:t>launch</a:t>
            </a:r>
            <a:endParaRPr lang="en-IN"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10CA5D29-4AA4-27E6-DD55-2577A704A4F7}"/>
              </a:ext>
            </a:extLst>
          </p:cNvPr>
          <p:cNvPicPr>
            <a:picLocks noChangeAspect="1"/>
          </p:cNvPicPr>
          <p:nvPr/>
        </p:nvPicPr>
        <p:blipFill>
          <a:blip r:embed="rId3"/>
          <a:stretch>
            <a:fillRect/>
          </a:stretch>
        </p:blipFill>
        <p:spPr>
          <a:xfrm>
            <a:off x="6371132" y="1282123"/>
            <a:ext cx="5295900" cy="4743450"/>
          </a:xfrm>
          <a:prstGeom prst="rect">
            <a:avLst/>
          </a:prstGeom>
        </p:spPr>
      </p:pic>
      <p:sp>
        <p:nvSpPr>
          <p:cNvPr id="9" name="TextBox 8">
            <a:extLst>
              <a:ext uri="{FF2B5EF4-FFF2-40B4-BE49-F238E27FC236}">
                <a16:creationId xmlns:a16="http://schemas.microsoft.com/office/drawing/2014/main" id="{8009C57E-1FE6-378C-1D75-C7765480B5EB}"/>
              </a:ext>
            </a:extLst>
          </p:cNvPr>
          <p:cNvSpPr txBox="1"/>
          <p:nvPr/>
        </p:nvSpPr>
        <p:spPr>
          <a:xfrm>
            <a:off x="524968" y="2967335"/>
            <a:ext cx="4841511" cy="923330"/>
          </a:xfrm>
          <a:prstGeom prst="rect">
            <a:avLst/>
          </a:prstGeom>
          <a:noFill/>
        </p:spPr>
        <p:txBody>
          <a:bodyPr wrap="square">
            <a:spAutoFit/>
          </a:bodyPr>
          <a:lstStyle/>
          <a:p>
            <a:r>
              <a:rPr lang="en-US" dirty="0">
                <a:latin typeface="Abadi" panose="020B0604020104020204" pitchFamily="34" charset="0"/>
              </a:rPr>
              <a:t>Payload mass appears to fall mostly between 0-6000 kg.  Different launch sites also seem to use different payload mass</a:t>
            </a:r>
          </a:p>
        </p:txBody>
      </p:sp>
      <p:sp>
        <p:nvSpPr>
          <p:cNvPr id="10" name="TextBox 9">
            <a:extLst>
              <a:ext uri="{FF2B5EF4-FFF2-40B4-BE49-F238E27FC236}">
                <a16:creationId xmlns:a16="http://schemas.microsoft.com/office/drawing/2014/main" id="{EE9DF8E4-7A98-5009-A3D2-D304C08723A1}"/>
              </a:ext>
            </a:extLst>
          </p:cNvPr>
          <p:cNvSpPr txBox="1"/>
          <p:nvPr/>
        </p:nvSpPr>
        <p:spPr>
          <a:xfrm>
            <a:off x="524969" y="1611941"/>
            <a:ext cx="5680960" cy="646331"/>
          </a:xfrm>
          <a:prstGeom prst="rect">
            <a:avLst/>
          </a:prstGeom>
          <a:noFill/>
        </p:spPr>
        <p:txBody>
          <a:bodyPr wrap="square">
            <a:spAutoFit/>
          </a:bodyPr>
          <a:lstStyle/>
          <a:p>
            <a:r>
              <a:rPr lang="en-US" sz="1800" spc="-20" dirty="0">
                <a:latin typeface="Abadi" panose="020B0604020104020204" pitchFamily="34" charset="0"/>
                <a:cs typeface="Carlito"/>
              </a:rPr>
              <a:t>Orange indicates successful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Blue </a:t>
            </a:r>
            <a:r>
              <a:rPr lang="en-US" sz="1800" spc="-20" dirty="0">
                <a:latin typeface="Abadi" panose="020B0604020104020204" pitchFamily="34" charset="0"/>
                <a:cs typeface="Carlito"/>
              </a:rPr>
              <a:t>indicates unsuccessful</a:t>
            </a:r>
            <a:r>
              <a:rPr lang="en-US" sz="1800" spc="180" dirty="0">
                <a:latin typeface="Abadi" panose="020B0604020104020204" pitchFamily="34" charset="0"/>
                <a:cs typeface="Carlito"/>
              </a:rPr>
              <a:t> </a:t>
            </a:r>
            <a:r>
              <a:rPr lang="en-US" sz="1800" spc="-10" dirty="0">
                <a:latin typeface="Abadi" panose="020B0604020104020204" pitchFamily="34" charset="0"/>
                <a:cs typeface="Carlito"/>
              </a:rPr>
              <a:t>launch</a:t>
            </a:r>
            <a:endParaRPr lang="en-IN"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(3)</a:t>
            </a:r>
          </a:p>
          <a:p>
            <a:pPr>
              <a:lnSpc>
                <a:spcPct val="100000"/>
              </a:lnSpc>
              <a:spcBef>
                <a:spcPts val="1400"/>
              </a:spcBef>
            </a:pPr>
            <a:r>
              <a:rPr lang="en-US" sz="2200" dirty="0">
                <a:solidFill>
                  <a:schemeClr val="accent3">
                    <a:lumMod val="25000"/>
                  </a:schemeClr>
                </a:solidFill>
                <a:latin typeface="Abadi"/>
              </a:rPr>
              <a:t>Introduction (4)</a:t>
            </a:r>
          </a:p>
          <a:p>
            <a:pPr>
              <a:lnSpc>
                <a:spcPct val="100000"/>
              </a:lnSpc>
              <a:spcBef>
                <a:spcPts val="1400"/>
              </a:spcBef>
            </a:pPr>
            <a:r>
              <a:rPr lang="en-US" sz="2200" dirty="0">
                <a:solidFill>
                  <a:schemeClr val="accent3">
                    <a:lumMod val="25000"/>
                  </a:schemeClr>
                </a:solidFill>
                <a:latin typeface="Abadi"/>
              </a:rPr>
              <a:t>Methodology (6)</a:t>
            </a:r>
          </a:p>
          <a:p>
            <a:pPr>
              <a:lnSpc>
                <a:spcPct val="100000"/>
              </a:lnSpc>
              <a:spcBef>
                <a:spcPts val="1400"/>
              </a:spcBef>
            </a:pPr>
            <a:r>
              <a:rPr lang="en-US" sz="2200" dirty="0">
                <a:solidFill>
                  <a:schemeClr val="accent3">
                    <a:lumMod val="25000"/>
                  </a:schemeClr>
                </a:solidFill>
                <a:latin typeface="Abadi"/>
              </a:rPr>
              <a:t>Results (16)</a:t>
            </a:r>
          </a:p>
          <a:p>
            <a:pPr>
              <a:lnSpc>
                <a:spcPct val="100000"/>
              </a:lnSpc>
              <a:spcBef>
                <a:spcPts val="1400"/>
              </a:spcBef>
            </a:pPr>
            <a:r>
              <a:rPr lang="en-US" sz="2200" dirty="0">
                <a:solidFill>
                  <a:schemeClr val="accent3">
                    <a:lumMod val="25000"/>
                  </a:schemeClr>
                </a:solidFill>
                <a:latin typeface="Abadi"/>
              </a:rPr>
              <a:t>Conclusion (46)</a:t>
            </a:r>
          </a:p>
          <a:p>
            <a:pPr>
              <a:lnSpc>
                <a:spcPct val="100000"/>
              </a:lnSpc>
              <a:spcBef>
                <a:spcPts val="1400"/>
              </a:spcBef>
            </a:pPr>
            <a:r>
              <a:rPr lang="en-US" sz="2200" dirty="0">
                <a:solidFill>
                  <a:schemeClr val="accent3">
                    <a:lumMod val="25000"/>
                  </a:schemeClr>
                </a:solidFill>
                <a:latin typeface="Abadi"/>
              </a:rPr>
              <a:t>Appendix (47)</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9D36119-819F-9EBE-4433-8C92309AEB81}"/>
              </a:ext>
            </a:extLst>
          </p:cNvPr>
          <p:cNvPicPr>
            <a:picLocks noChangeAspect="1"/>
          </p:cNvPicPr>
          <p:nvPr/>
        </p:nvPicPr>
        <p:blipFill>
          <a:blip r:embed="rId3"/>
          <a:stretch>
            <a:fillRect/>
          </a:stretch>
        </p:blipFill>
        <p:spPr>
          <a:xfrm>
            <a:off x="5278255" y="1532573"/>
            <a:ext cx="6007356" cy="4542929"/>
          </a:xfrm>
          <a:prstGeom prst="rect">
            <a:avLst/>
          </a:prstGeom>
        </p:spPr>
      </p:pic>
      <p:sp>
        <p:nvSpPr>
          <p:cNvPr id="7" name="object 8">
            <a:extLst>
              <a:ext uri="{FF2B5EF4-FFF2-40B4-BE49-F238E27FC236}">
                <a16:creationId xmlns:a16="http://schemas.microsoft.com/office/drawing/2014/main" id="{76B306B1-BEDF-B594-F5AF-180299340D75}"/>
              </a:ext>
            </a:extLst>
          </p:cNvPr>
          <p:cNvSpPr txBox="1"/>
          <p:nvPr/>
        </p:nvSpPr>
        <p:spPr>
          <a:xfrm>
            <a:off x="906389" y="1532573"/>
            <a:ext cx="3906920" cy="113364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badi" panose="020B0604020104020204" pitchFamily="34" charset="0"/>
                <a:cs typeface="Carlito"/>
              </a:rPr>
              <a:t>Success </a:t>
            </a:r>
            <a:r>
              <a:rPr sz="1800" spc="-25" dirty="0">
                <a:latin typeface="Abadi" panose="020B0604020104020204" pitchFamily="34" charset="0"/>
                <a:cs typeface="Carlito"/>
              </a:rPr>
              <a:t>Rate </a:t>
            </a:r>
            <a:r>
              <a:rPr sz="1800" spc="-20" dirty="0">
                <a:latin typeface="Abadi" panose="020B0604020104020204" pitchFamily="34" charset="0"/>
                <a:cs typeface="Carlito"/>
              </a:rPr>
              <a:t>Scale</a:t>
            </a:r>
            <a:r>
              <a:rPr sz="1800" spc="-65" dirty="0">
                <a:latin typeface="Abadi" panose="020B0604020104020204" pitchFamily="34" charset="0"/>
                <a:cs typeface="Carlito"/>
              </a:rPr>
              <a:t> </a:t>
            </a:r>
            <a:r>
              <a:rPr sz="1800" spc="-5" dirty="0">
                <a:latin typeface="Abadi" panose="020B0604020104020204" pitchFamily="34" charset="0"/>
                <a:cs typeface="Carlito"/>
              </a:rPr>
              <a:t>with  </a:t>
            </a:r>
            <a:endParaRPr lang="en-US" sz="1800" spc="-5" dirty="0">
              <a:latin typeface="Abadi" panose="020B0604020104020204" pitchFamily="34" charset="0"/>
              <a:cs typeface="Carlito"/>
            </a:endParaRPr>
          </a:p>
          <a:p>
            <a:pPr marL="12700" marR="5080">
              <a:lnSpc>
                <a:spcPct val="100000"/>
              </a:lnSpc>
              <a:spcBef>
                <a:spcPts val="100"/>
              </a:spcBef>
            </a:pPr>
            <a:r>
              <a:rPr sz="1800" dirty="0">
                <a:latin typeface="Abadi" panose="020B0604020104020204" pitchFamily="34" charset="0"/>
                <a:cs typeface="Carlito"/>
              </a:rPr>
              <a:t>0 as</a:t>
            </a:r>
            <a:r>
              <a:rPr sz="1800" spc="-70" dirty="0">
                <a:latin typeface="Abadi" panose="020B0604020104020204" pitchFamily="34" charset="0"/>
                <a:cs typeface="Carlito"/>
              </a:rPr>
              <a:t> </a:t>
            </a:r>
            <a:r>
              <a:rPr sz="1800" spc="-5" dirty="0">
                <a:latin typeface="Abadi" panose="020B0604020104020204" pitchFamily="34" charset="0"/>
                <a:cs typeface="Carlito"/>
              </a:rPr>
              <a:t>0%</a:t>
            </a:r>
            <a:endParaRPr sz="1800" dirty="0">
              <a:latin typeface="Abadi" panose="020B0604020104020204" pitchFamily="34" charset="0"/>
              <a:cs typeface="Carlito"/>
            </a:endParaRPr>
          </a:p>
          <a:p>
            <a:pPr marL="12700" marR="1182370">
              <a:lnSpc>
                <a:spcPct val="100000"/>
              </a:lnSpc>
            </a:pPr>
            <a:r>
              <a:rPr sz="1800" dirty="0">
                <a:latin typeface="Abadi" panose="020B0604020104020204" pitchFamily="34" charset="0"/>
                <a:cs typeface="Carlito"/>
              </a:rPr>
              <a:t>0.6 as</a:t>
            </a:r>
            <a:r>
              <a:rPr sz="1800" spc="-195" dirty="0">
                <a:latin typeface="Abadi" panose="020B0604020104020204" pitchFamily="34" charset="0"/>
                <a:cs typeface="Carlito"/>
              </a:rPr>
              <a:t> </a:t>
            </a:r>
            <a:r>
              <a:rPr sz="1800" dirty="0">
                <a:latin typeface="Abadi" panose="020B0604020104020204" pitchFamily="34" charset="0"/>
                <a:cs typeface="Carlito"/>
              </a:rPr>
              <a:t>60%  </a:t>
            </a:r>
            <a:endParaRPr lang="en-US" sz="1800" dirty="0">
              <a:latin typeface="Abadi" panose="020B0604020104020204" pitchFamily="34" charset="0"/>
              <a:cs typeface="Carlito"/>
            </a:endParaRPr>
          </a:p>
          <a:p>
            <a:pPr marL="12700" marR="1182370">
              <a:lnSpc>
                <a:spcPct val="100000"/>
              </a:lnSpc>
            </a:pPr>
            <a:r>
              <a:rPr sz="1800" dirty="0">
                <a:latin typeface="Abadi" panose="020B0604020104020204" pitchFamily="34" charset="0"/>
                <a:cs typeface="Carlito"/>
              </a:rPr>
              <a:t>1 as</a:t>
            </a:r>
            <a:r>
              <a:rPr sz="1800" spc="-125" dirty="0">
                <a:latin typeface="Abadi" panose="020B0604020104020204" pitchFamily="34" charset="0"/>
                <a:cs typeface="Carlito"/>
              </a:rPr>
              <a:t> </a:t>
            </a:r>
            <a:r>
              <a:rPr sz="1800" spc="-5" dirty="0">
                <a:latin typeface="Abadi" panose="020B0604020104020204" pitchFamily="34" charset="0"/>
                <a:cs typeface="Carlito"/>
              </a:rPr>
              <a:t>100%</a:t>
            </a:r>
            <a:endParaRPr sz="1800" dirty="0">
              <a:latin typeface="Abadi" panose="020B0604020104020204" pitchFamily="34" charset="0"/>
              <a:cs typeface="Carlito"/>
            </a:endParaRPr>
          </a:p>
        </p:txBody>
      </p:sp>
      <p:sp>
        <p:nvSpPr>
          <p:cNvPr id="9" name="TextBox 8">
            <a:extLst>
              <a:ext uri="{FF2B5EF4-FFF2-40B4-BE49-F238E27FC236}">
                <a16:creationId xmlns:a16="http://schemas.microsoft.com/office/drawing/2014/main" id="{15C32CE8-B8BB-6597-A539-824EA5BB20DF}"/>
              </a:ext>
            </a:extLst>
          </p:cNvPr>
          <p:cNvSpPr txBox="1"/>
          <p:nvPr/>
        </p:nvSpPr>
        <p:spPr>
          <a:xfrm>
            <a:off x="770011" y="3038878"/>
            <a:ext cx="3906920" cy="2984663"/>
          </a:xfrm>
          <a:prstGeom prst="rect">
            <a:avLst/>
          </a:prstGeom>
          <a:noFill/>
        </p:spPr>
        <p:txBody>
          <a:bodyPr wrap="square">
            <a:spAutoFit/>
          </a:bodyPr>
          <a:lstStyle/>
          <a:p>
            <a:pPr marL="298450" marR="5080" indent="-285750">
              <a:lnSpc>
                <a:spcPct val="120800"/>
              </a:lnSpc>
              <a:spcBef>
                <a:spcPts val="100"/>
              </a:spcBef>
              <a:buFont typeface="Arial" panose="020B0604020202020204" pitchFamily="34" charset="0"/>
              <a:buChar char="•"/>
            </a:pPr>
            <a:r>
              <a:rPr lang="en-US" sz="1800" spc="-15" dirty="0">
                <a:latin typeface="Abadi" panose="020B0604020104020204" pitchFamily="34" charset="0"/>
                <a:cs typeface="Carlito"/>
              </a:rPr>
              <a:t>ES-L1 </a:t>
            </a:r>
            <a:r>
              <a:rPr lang="en-US" sz="1800" spc="-20" dirty="0">
                <a:latin typeface="Abadi" panose="020B0604020104020204" pitchFamily="34" charset="0"/>
                <a:cs typeface="Carlito"/>
              </a:rPr>
              <a:t>(1), </a:t>
            </a:r>
            <a:r>
              <a:rPr lang="en-US" sz="1800" spc="-25" dirty="0">
                <a:latin typeface="Abadi" panose="020B0604020104020204" pitchFamily="34" charset="0"/>
                <a:cs typeface="Carlito"/>
              </a:rPr>
              <a:t>GEO </a:t>
            </a:r>
            <a:r>
              <a:rPr lang="en-US" sz="1800" spc="-20" dirty="0">
                <a:latin typeface="Abadi" panose="020B0604020104020204" pitchFamily="34" charset="0"/>
                <a:cs typeface="Carlito"/>
              </a:rPr>
              <a:t>(1), HEO </a:t>
            </a:r>
            <a:r>
              <a:rPr lang="en-US" sz="1800" spc="-15" dirty="0">
                <a:latin typeface="Abadi" panose="020B0604020104020204" pitchFamily="34" charset="0"/>
                <a:cs typeface="Carlito"/>
              </a:rPr>
              <a:t>(1) </a:t>
            </a:r>
            <a:r>
              <a:rPr lang="en-US" sz="1800" spc="-25" dirty="0">
                <a:latin typeface="Abadi" panose="020B0604020104020204" pitchFamily="34" charset="0"/>
                <a:cs typeface="Carlito"/>
              </a:rPr>
              <a:t>have </a:t>
            </a:r>
            <a:r>
              <a:rPr lang="en-US" sz="1800" spc="-20" dirty="0">
                <a:latin typeface="Abadi" panose="020B0604020104020204" pitchFamily="34" charset="0"/>
                <a:cs typeface="Carlito"/>
              </a:rPr>
              <a:t>100% </a:t>
            </a:r>
            <a:r>
              <a:rPr lang="en-US" sz="1800" spc="-15" dirty="0">
                <a:latin typeface="Abadi" panose="020B0604020104020204" pitchFamily="34" charset="0"/>
                <a:cs typeface="Carlito"/>
              </a:rPr>
              <a:t>success </a:t>
            </a:r>
            <a:r>
              <a:rPr lang="en-US" sz="1800" spc="-40" dirty="0">
                <a:latin typeface="Abadi" panose="020B0604020104020204" pitchFamily="34" charset="0"/>
                <a:cs typeface="Carlito"/>
              </a:rPr>
              <a:t>rate </a:t>
            </a:r>
            <a:r>
              <a:rPr lang="en-US" sz="1800" spc="-15" dirty="0">
                <a:latin typeface="Abadi" panose="020B0604020104020204" pitchFamily="34" charset="0"/>
                <a:cs typeface="Carlito"/>
              </a:rPr>
              <a:t>(sample </a:t>
            </a:r>
            <a:r>
              <a:rPr lang="en-US" sz="1800" spc="-20" dirty="0">
                <a:latin typeface="Abadi" panose="020B0604020104020204" pitchFamily="34" charset="0"/>
                <a:cs typeface="Carlito"/>
              </a:rPr>
              <a:t>sizes </a:t>
            </a:r>
            <a:r>
              <a:rPr lang="en-US" sz="1800" spc="-5" dirty="0">
                <a:latin typeface="Abadi" panose="020B0604020104020204" pitchFamily="34" charset="0"/>
                <a:cs typeface="Carlito"/>
              </a:rPr>
              <a:t>in </a:t>
            </a:r>
            <a:r>
              <a:rPr lang="en-US" sz="1800" spc="-20" dirty="0">
                <a:latin typeface="Abadi" panose="020B0604020104020204" pitchFamily="34" charset="0"/>
                <a:cs typeface="Carlito"/>
              </a:rPr>
              <a:t>parenthesis)  </a:t>
            </a:r>
            <a:r>
              <a:rPr lang="en-US" sz="1800" spc="-10" dirty="0">
                <a:latin typeface="Abadi" panose="020B0604020104020204" pitchFamily="34" charset="0"/>
                <a:cs typeface="Carlito"/>
              </a:rPr>
              <a:t>SSO </a:t>
            </a:r>
            <a:r>
              <a:rPr lang="en-US" sz="1800" spc="-15" dirty="0">
                <a:latin typeface="Abadi" panose="020B0604020104020204" pitchFamily="34" charset="0"/>
                <a:cs typeface="Carlito"/>
              </a:rPr>
              <a:t>(5) </a:t>
            </a:r>
            <a:r>
              <a:rPr lang="en-US" sz="1800" spc="-5" dirty="0">
                <a:latin typeface="Abadi" panose="020B0604020104020204" pitchFamily="34" charset="0"/>
                <a:cs typeface="Carlito"/>
              </a:rPr>
              <a:t>has </a:t>
            </a:r>
            <a:r>
              <a:rPr lang="en-US" sz="1800" spc="-20" dirty="0">
                <a:latin typeface="Abadi" panose="020B0604020104020204" pitchFamily="34" charset="0"/>
                <a:cs typeface="Carlito"/>
              </a:rPr>
              <a:t>100% </a:t>
            </a:r>
            <a:r>
              <a:rPr lang="en-US" sz="1800" spc="-10" dirty="0">
                <a:latin typeface="Abadi" panose="020B0604020104020204" pitchFamily="34" charset="0"/>
                <a:cs typeface="Carlito"/>
              </a:rPr>
              <a:t>success</a:t>
            </a:r>
            <a:r>
              <a:rPr lang="en-US" sz="1800" spc="45" dirty="0">
                <a:latin typeface="Abadi" panose="020B0604020104020204" pitchFamily="34" charset="0"/>
                <a:cs typeface="Carlito"/>
              </a:rPr>
              <a:t> </a:t>
            </a:r>
            <a:r>
              <a:rPr lang="en-US" sz="1800" spc="-40" dirty="0">
                <a:latin typeface="Abadi" panose="020B0604020104020204" pitchFamily="34" charset="0"/>
                <a:cs typeface="Carlito"/>
              </a:rPr>
              <a:t>rate</a:t>
            </a:r>
          </a:p>
          <a:p>
            <a:pPr marL="298450" indent="-285750">
              <a:lnSpc>
                <a:spcPct val="100000"/>
              </a:lnSpc>
              <a:spcBef>
                <a:spcPts val="250"/>
              </a:spcBef>
              <a:buFont typeface="Arial" panose="020B0604020202020204" pitchFamily="34" charset="0"/>
              <a:buChar char="•"/>
            </a:pPr>
            <a:r>
              <a:rPr lang="en-US" sz="1800" spc="-25" dirty="0">
                <a:latin typeface="Abadi" panose="020B0604020104020204" pitchFamily="34" charset="0"/>
                <a:cs typeface="Carlito"/>
              </a:rPr>
              <a:t>VLEO </a:t>
            </a:r>
            <a:r>
              <a:rPr lang="en-US" sz="1800" spc="-20" dirty="0">
                <a:latin typeface="Abadi" panose="020B0604020104020204" pitchFamily="34" charset="0"/>
                <a:cs typeface="Carlito"/>
              </a:rPr>
              <a:t>(14) </a:t>
            </a:r>
            <a:r>
              <a:rPr lang="en-US" sz="1800" spc="-5" dirty="0">
                <a:latin typeface="Abadi" panose="020B0604020104020204" pitchFamily="34" charset="0"/>
                <a:cs typeface="Carlito"/>
              </a:rPr>
              <a:t>has </a:t>
            </a:r>
            <a:r>
              <a:rPr lang="en-US" sz="1800" spc="-20" dirty="0">
                <a:latin typeface="Abadi" panose="020B0604020104020204" pitchFamily="34" charset="0"/>
                <a:cs typeface="Carlito"/>
              </a:rPr>
              <a:t>decent </a:t>
            </a:r>
            <a:r>
              <a:rPr lang="en-US" sz="1800" spc="-15" dirty="0">
                <a:latin typeface="Abadi" panose="020B0604020104020204" pitchFamily="34" charset="0"/>
                <a:cs typeface="Carlito"/>
              </a:rPr>
              <a:t>success </a:t>
            </a:r>
            <a:r>
              <a:rPr lang="en-US" sz="1800" spc="-40" dirty="0">
                <a:latin typeface="Abadi" panose="020B0604020104020204" pitchFamily="34" charset="0"/>
                <a:cs typeface="Carlito"/>
              </a:rPr>
              <a:t>rate </a:t>
            </a:r>
            <a:r>
              <a:rPr lang="en-US" sz="1800" spc="-5" dirty="0">
                <a:latin typeface="Abadi" panose="020B0604020104020204" pitchFamily="34" charset="0"/>
                <a:cs typeface="Carlito"/>
              </a:rPr>
              <a:t>and</a:t>
            </a:r>
            <a:r>
              <a:rPr lang="en-US" sz="1800" spc="150" dirty="0">
                <a:latin typeface="Abadi" panose="020B0604020104020204" pitchFamily="34" charset="0"/>
                <a:cs typeface="Carlito"/>
              </a:rPr>
              <a:t> </a:t>
            </a:r>
            <a:r>
              <a:rPr lang="en-US" sz="1800" spc="-25" dirty="0">
                <a:latin typeface="Abadi" panose="020B0604020104020204" pitchFamily="34" charset="0"/>
                <a:cs typeface="Carlito"/>
              </a:rPr>
              <a:t>attempts</a:t>
            </a:r>
            <a:endParaRPr lang="en-US" sz="1800" dirty="0">
              <a:latin typeface="Abadi" panose="020B0604020104020204" pitchFamily="34" charset="0"/>
              <a:cs typeface="Carlito"/>
            </a:endParaRPr>
          </a:p>
          <a:p>
            <a:pPr marL="298450" indent="-285750">
              <a:lnSpc>
                <a:spcPct val="100000"/>
              </a:lnSpc>
              <a:spcBef>
                <a:spcPts val="395"/>
              </a:spcBef>
              <a:buFont typeface="Arial" panose="020B0604020202020204" pitchFamily="34" charset="0"/>
              <a:buChar char="•"/>
            </a:pPr>
            <a:r>
              <a:rPr lang="en-US" sz="1800" spc="-5" dirty="0">
                <a:latin typeface="Abadi" panose="020B0604020104020204" pitchFamily="34" charset="0"/>
                <a:cs typeface="Carlito"/>
              </a:rPr>
              <a:t>SO </a:t>
            </a:r>
            <a:r>
              <a:rPr lang="en-US" sz="1800" spc="-15" dirty="0">
                <a:latin typeface="Abadi" panose="020B0604020104020204" pitchFamily="34" charset="0"/>
                <a:cs typeface="Carlito"/>
              </a:rPr>
              <a:t>(1) </a:t>
            </a:r>
            <a:r>
              <a:rPr lang="en-US" sz="1800" spc="-5" dirty="0">
                <a:latin typeface="Abadi" panose="020B0604020104020204" pitchFamily="34" charset="0"/>
                <a:cs typeface="Carlito"/>
              </a:rPr>
              <a:t>has </a:t>
            </a:r>
            <a:r>
              <a:rPr lang="en-US" sz="1800" spc="-15" dirty="0">
                <a:latin typeface="Abadi" panose="020B0604020104020204" pitchFamily="34" charset="0"/>
                <a:cs typeface="Carlito"/>
              </a:rPr>
              <a:t>0% success</a:t>
            </a:r>
            <a:r>
              <a:rPr lang="en-US" sz="1800" spc="85" dirty="0">
                <a:latin typeface="Abadi" panose="020B0604020104020204" pitchFamily="34" charset="0"/>
                <a:cs typeface="Carlito"/>
              </a:rPr>
              <a:t> </a:t>
            </a:r>
            <a:r>
              <a:rPr lang="en-US" sz="1800" spc="-40" dirty="0">
                <a:latin typeface="Abadi" panose="020B0604020104020204" pitchFamily="34" charset="0"/>
                <a:cs typeface="Carlito"/>
              </a:rPr>
              <a:t>rate</a:t>
            </a:r>
            <a:endParaRPr lang="en-US" sz="1800" dirty="0">
              <a:latin typeface="Abadi" panose="020B0604020104020204" pitchFamily="34" charset="0"/>
              <a:cs typeface="Carlito"/>
            </a:endParaRPr>
          </a:p>
          <a:p>
            <a:pPr marL="298450" indent="-285750">
              <a:lnSpc>
                <a:spcPct val="100000"/>
              </a:lnSpc>
              <a:spcBef>
                <a:spcPts val="565"/>
              </a:spcBef>
              <a:buFont typeface="Arial" panose="020B0604020202020204" pitchFamily="34" charset="0"/>
              <a:buChar char="•"/>
            </a:pPr>
            <a:r>
              <a:rPr lang="en-US" sz="1800" spc="-40" dirty="0">
                <a:latin typeface="Abadi" panose="020B0604020104020204" pitchFamily="34" charset="0"/>
                <a:cs typeface="Carlito"/>
              </a:rPr>
              <a:t>GTO </a:t>
            </a:r>
            <a:r>
              <a:rPr lang="en-US" sz="1800" spc="-20" dirty="0">
                <a:latin typeface="Abadi" panose="020B0604020104020204" pitchFamily="34" charset="0"/>
                <a:cs typeface="Carlito"/>
              </a:rPr>
              <a:t>(27) </a:t>
            </a:r>
            <a:r>
              <a:rPr lang="en-US" sz="1800" spc="-5" dirty="0">
                <a:latin typeface="Abadi" panose="020B0604020104020204" pitchFamily="34" charset="0"/>
                <a:cs typeface="Carlito"/>
              </a:rPr>
              <a:t>has the </a:t>
            </a:r>
            <a:r>
              <a:rPr lang="en-US" sz="1800" spc="-20" dirty="0">
                <a:latin typeface="Abadi" panose="020B0604020104020204" pitchFamily="34" charset="0"/>
                <a:cs typeface="Carlito"/>
              </a:rPr>
              <a:t>around 50% </a:t>
            </a:r>
            <a:r>
              <a:rPr lang="en-US" sz="1800" spc="-15" dirty="0">
                <a:latin typeface="Abadi" panose="020B0604020104020204" pitchFamily="34" charset="0"/>
                <a:cs typeface="Carlito"/>
              </a:rPr>
              <a:t>success </a:t>
            </a:r>
            <a:r>
              <a:rPr lang="en-US" sz="1800" spc="-40" dirty="0">
                <a:latin typeface="Abadi" panose="020B0604020104020204" pitchFamily="34" charset="0"/>
                <a:cs typeface="Carlito"/>
              </a:rPr>
              <a:t>rate </a:t>
            </a:r>
            <a:r>
              <a:rPr lang="en-US" sz="1800" spc="-15" dirty="0">
                <a:latin typeface="Abadi" panose="020B0604020104020204" pitchFamily="34" charset="0"/>
                <a:cs typeface="Carlito"/>
              </a:rPr>
              <a:t>but </a:t>
            </a:r>
            <a:r>
              <a:rPr lang="en-US" sz="1800" spc="-20" dirty="0">
                <a:latin typeface="Abadi" panose="020B0604020104020204" pitchFamily="34" charset="0"/>
                <a:cs typeface="Carlito"/>
              </a:rPr>
              <a:t>largest</a:t>
            </a:r>
            <a:r>
              <a:rPr lang="en-US" sz="1800" spc="225" dirty="0">
                <a:latin typeface="Abadi" panose="020B0604020104020204" pitchFamily="34" charset="0"/>
                <a:cs typeface="Carlito"/>
              </a:rPr>
              <a:t> </a:t>
            </a:r>
            <a:r>
              <a:rPr lang="en-US" sz="1800" spc="-5" dirty="0">
                <a:latin typeface="Abadi" panose="020B0604020104020204" pitchFamily="34" charset="0"/>
                <a:cs typeface="Carlito"/>
              </a:rPr>
              <a:t>sample</a:t>
            </a:r>
            <a:endParaRPr lang="en-US" sz="1800" dirty="0">
              <a:latin typeface="Abadi" panose="020B0604020104020204" pitchFamily="34" charset="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3426" y="1624799"/>
            <a:ext cx="4973053" cy="4573962"/>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Orange indicates successful launch; Blue indicates unsuccessful launch</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CA35CAB-FC8B-391A-A4BF-9F7161CDB934}"/>
              </a:ext>
            </a:extLst>
          </p:cNvPr>
          <p:cNvPicPr>
            <a:picLocks noChangeAspect="1"/>
          </p:cNvPicPr>
          <p:nvPr/>
        </p:nvPicPr>
        <p:blipFill>
          <a:blip r:embed="rId3"/>
          <a:stretch>
            <a:fillRect/>
          </a:stretch>
        </p:blipFill>
        <p:spPr>
          <a:xfrm>
            <a:off x="5630969" y="1408292"/>
            <a:ext cx="6167605" cy="45739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940" y="1523205"/>
            <a:ext cx="4482695" cy="4502367"/>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Orange indicates successful launch; Blue indicates unsuccessful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a:p>
            <a:pPr>
              <a:lnSpc>
                <a:spcPct val="100000"/>
              </a:lnSpc>
              <a:spcBef>
                <a:spcPts val="1400"/>
              </a:spcBef>
            </a:pPr>
            <a:r>
              <a:rPr lang="en-US" sz="2200" dirty="0">
                <a:solidFill>
                  <a:schemeClr val="accent3">
                    <a:lumMod val="25000"/>
                  </a:schemeClr>
                </a:solidFill>
                <a:latin typeface="Abadi" panose="020B0604020104020204" pitchFamily="34" charset="0"/>
              </a:rPr>
              <a:t>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C177DC7-F206-31C0-5AF4-75F35552261C}"/>
              </a:ext>
            </a:extLst>
          </p:cNvPr>
          <p:cNvPicPr>
            <a:picLocks noChangeAspect="1"/>
          </p:cNvPicPr>
          <p:nvPr/>
        </p:nvPicPr>
        <p:blipFill>
          <a:blip r:embed="rId3"/>
          <a:stretch>
            <a:fillRect/>
          </a:stretch>
        </p:blipFill>
        <p:spPr>
          <a:xfrm>
            <a:off x="5522986" y="1437323"/>
            <a:ext cx="6025073" cy="44316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2BD6C73-13E0-E7A8-346E-A1EB49293684}"/>
              </a:ext>
            </a:extLst>
          </p:cNvPr>
          <p:cNvPicPr>
            <a:picLocks noChangeAspect="1"/>
          </p:cNvPicPr>
          <p:nvPr/>
        </p:nvPicPr>
        <p:blipFill>
          <a:blip r:embed="rId3"/>
          <a:stretch>
            <a:fillRect/>
          </a:stretch>
        </p:blipFill>
        <p:spPr>
          <a:xfrm>
            <a:off x="5358692" y="1499016"/>
            <a:ext cx="5733796" cy="438232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6019" y="2927985"/>
            <a:ext cx="5426075" cy="1245235"/>
          </a:xfrm>
          <a:prstGeom prst="rect">
            <a:avLst/>
          </a:prstGeom>
        </p:spPr>
        <p:txBody>
          <a:bodyPr vert="horz" wrap="square" lIns="0" tIns="13335" rIns="0" bIns="0" rtlCol="0">
            <a:spAutoFit/>
          </a:bodyPr>
          <a:lstStyle/>
          <a:p>
            <a:pPr marL="12700">
              <a:lnSpc>
                <a:spcPct val="100000"/>
              </a:lnSpc>
              <a:spcBef>
                <a:spcPts val="105"/>
              </a:spcBef>
            </a:pPr>
            <a:r>
              <a:rPr sz="8000" spc="-1125" dirty="0">
                <a:solidFill>
                  <a:srgbClr val="242424"/>
                </a:solidFill>
                <a:latin typeface="Arial"/>
                <a:cs typeface="Arial"/>
              </a:rPr>
              <a:t>EDA </a:t>
            </a:r>
            <a:r>
              <a:rPr sz="8000" spc="-50" dirty="0">
                <a:solidFill>
                  <a:srgbClr val="242424"/>
                </a:solidFill>
                <a:latin typeface="Arial"/>
                <a:cs typeface="Arial"/>
              </a:rPr>
              <a:t>with</a:t>
            </a:r>
            <a:r>
              <a:rPr sz="8000" spc="-1315" dirty="0">
                <a:solidFill>
                  <a:srgbClr val="242424"/>
                </a:solidFill>
                <a:latin typeface="Arial"/>
                <a:cs typeface="Arial"/>
              </a:rPr>
              <a:t> </a:t>
            </a:r>
            <a:r>
              <a:rPr sz="8000" spc="-1270" dirty="0">
                <a:solidFill>
                  <a:srgbClr val="242424"/>
                </a:solidFill>
                <a:latin typeface="Arial"/>
                <a:cs typeface="Arial"/>
              </a:rPr>
              <a:t>SQL</a:t>
            </a:r>
            <a:endParaRPr sz="8000">
              <a:latin typeface="Arial"/>
              <a:cs typeface="Arial"/>
            </a:endParaRPr>
          </a:p>
        </p:txBody>
      </p:sp>
      <p:sp>
        <p:nvSpPr>
          <p:cNvPr id="4" name="object 4"/>
          <p:cNvSpPr txBox="1">
            <a:spLocks noGrp="1"/>
          </p:cNvSpPr>
          <p:nvPr>
            <p:ph type="sldNum" sz="quarter" idx="7"/>
          </p:nvPr>
        </p:nvSpPr>
        <p:spPr>
          <a:xfrm>
            <a:off x="10948416" y="6568541"/>
            <a:ext cx="213359" cy="160020"/>
          </a:xfrm>
          <a:prstGeom prst="rect">
            <a:avLst/>
          </a:prstGeom>
        </p:spPr>
        <p:txBody>
          <a:bodyPr vert="horz" wrap="square" lIns="0" tIns="0" rIns="0" bIns="0" rtlCol="0">
            <a:spAutoFit/>
          </a:bodyPr>
          <a:lstStyle>
            <a:defPPr>
              <a:defRPr lang="en-US"/>
            </a:defPPr>
            <a:lvl1pPr marL="0" algn="l" defTabSz="914400" rtl="0" eaLnBrk="1" latinLnBrk="0" hangingPunct="1">
              <a:defRPr sz="1050" b="0" i="0" kern="1200">
                <a:solidFill>
                  <a:schemeClr val="bg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lang="en-IN" smtClean="0"/>
              <a:pPr marL="38100">
                <a:lnSpc>
                  <a:spcPts val="1100"/>
                </a:lnSpc>
              </a:pPr>
              <a:t>24</a:t>
            </a:fld>
            <a:endParaRPr dirty="0"/>
          </a:p>
        </p:txBody>
      </p:sp>
      <p:sp>
        <p:nvSpPr>
          <p:cNvPr id="3" name="object 3"/>
          <p:cNvSpPr txBox="1"/>
          <p:nvPr/>
        </p:nvSpPr>
        <p:spPr>
          <a:xfrm>
            <a:off x="1176019" y="4221854"/>
            <a:ext cx="6306820" cy="1044575"/>
          </a:xfrm>
          <a:prstGeom prst="rect">
            <a:avLst/>
          </a:prstGeom>
        </p:spPr>
        <p:txBody>
          <a:bodyPr vert="horz" wrap="square" lIns="0" tIns="156210" rIns="0" bIns="0" rtlCol="0">
            <a:spAutoFit/>
          </a:bodyPr>
          <a:lstStyle/>
          <a:p>
            <a:pPr marL="12700">
              <a:lnSpc>
                <a:spcPct val="100000"/>
              </a:lnSpc>
              <a:spcBef>
                <a:spcPts val="1230"/>
              </a:spcBef>
              <a:tabLst>
                <a:tab pos="2051685" algn="l"/>
                <a:tab pos="4216400" algn="l"/>
                <a:tab pos="5087620" algn="l"/>
                <a:tab pos="5720080" algn="l"/>
              </a:tabLst>
            </a:pPr>
            <a:r>
              <a:rPr sz="2400" spc="-275" dirty="0">
                <a:solidFill>
                  <a:srgbClr val="616E52"/>
                </a:solidFill>
                <a:latin typeface="Arial"/>
                <a:cs typeface="Arial"/>
              </a:rPr>
              <a:t>EXPLORATORY	</a:t>
            </a:r>
            <a:r>
              <a:rPr sz="2400" spc="-340" dirty="0">
                <a:solidFill>
                  <a:srgbClr val="616E52"/>
                </a:solidFill>
                <a:latin typeface="Arial"/>
                <a:cs typeface="Arial"/>
              </a:rPr>
              <a:t>DATA </a:t>
            </a:r>
            <a:r>
              <a:rPr sz="2400" spc="-30" dirty="0">
                <a:solidFill>
                  <a:srgbClr val="616E52"/>
                </a:solidFill>
                <a:latin typeface="Arial"/>
                <a:cs typeface="Arial"/>
              </a:rPr>
              <a:t> </a:t>
            </a:r>
            <a:r>
              <a:rPr sz="2400" spc="-220" dirty="0">
                <a:solidFill>
                  <a:srgbClr val="616E52"/>
                </a:solidFill>
                <a:latin typeface="Arial"/>
                <a:cs typeface="Arial"/>
              </a:rPr>
              <a:t>ANALYSIS	</a:t>
            </a:r>
            <a:r>
              <a:rPr sz="2400" spc="-85" dirty="0">
                <a:solidFill>
                  <a:srgbClr val="616E52"/>
                </a:solidFill>
                <a:latin typeface="Arial"/>
                <a:cs typeface="Arial"/>
              </a:rPr>
              <a:t>WITH	</a:t>
            </a:r>
            <a:r>
              <a:rPr sz="2400" spc="-290" dirty="0">
                <a:solidFill>
                  <a:srgbClr val="616E52"/>
                </a:solidFill>
                <a:latin typeface="Arial"/>
                <a:cs typeface="Arial"/>
              </a:rPr>
              <a:t>SQL	</a:t>
            </a:r>
            <a:r>
              <a:rPr sz="2400" spc="-155" dirty="0">
                <a:solidFill>
                  <a:srgbClr val="616E52"/>
                </a:solidFill>
                <a:latin typeface="Arial"/>
                <a:cs typeface="Arial"/>
              </a:rPr>
              <a:t>DB2</a:t>
            </a:r>
            <a:endParaRPr sz="2400" dirty="0">
              <a:latin typeface="Arial"/>
              <a:cs typeface="Arial"/>
            </a:endParaRPr>
          </a:p>
          <a:p>
            <a:pPr marL="12700">
              <a:lnSpc>
                <a:spcPct val="100000"/>
              </a:lnSpc>
              <a:spcBef>
                <a:spcPts val="1130"/>
              </a:spcBef>
              <a:tabLst>
                <a:tab pos="1867535" algn="l"/>
                <a:tab pos="2279015" algn="l"/>
                <a:tab pos="3546475" algn="l"/>
                <a:tab pos="4426585" algn="l"/>
              </a:tabLst>
            </a:pPr>
            <a:r>
              <a:rPr sz="2400" spc="-195" dirty="0">
                <a:solidFill>
                  <a:srgbClr val="616E52"/>
                </a:solidFill>
                <a:latin typeface="Arial"/>
                <a:cs typeface="Arial"/>
              </a:rPr>
              <a:t>INTEGRATED	</a:t>
            </a:r>
            <a:r>
              <a:rPr sz="2400" spc="-95" dirty="0">
                <a:solidFill>
                  <a:srgbClr val="616E52"/>
                </a:solidFill>
                <a:latin typeface="Arial"/>
                <a:cs typeface="Arial"/>
              </a:rPr>
              <a:t>IN	</a:t>
            </a:r>
            <a:r>
              <a:rPr sz="2400" spc="-185" dirty="0">
                <a:solidFill>
                  <a:srgbClr val="616E52"/>
                </a:solidFill>
                <a:latin typeface="Arial"/>
                <a:cs typeface="Arial"/>
              </a:rPr>
              <a:t>PYTHON	</a:t>
            </a:r>
            <a:r>
              <a:rPr sz="2400" spc="-85" dirty="0">
                <a:solidFill>
                  <a:srgbClr val="616E52"/>
                </a:solidFill>
                <a:latin typeface="Arial"/>
                <a:cs typeface="Arial"/>
              </a:rPr>
              <a:t>WITH	</a:t>
            </a:r>
            <a:r>
              <a:rPr sz="2400" spc="-175" dirty="0">
                <a:solidFill>
                  <a:srgbClr val="616E52"/>
                </a:solidFill>
                <a:latin typeface="Arial"/>
                <a:cs typeface="Arial"/>
              </a:rPr>
              <a:t>SQLALCHEMY</a:t>
            </a:r>
            <a:endParaRPr sz="24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91341" cy="39497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Present Likely only 4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 KSC LC-39A</a:t>
            </a:r>
          </a:p>
          <a:p>
            <a:pPr>
              <a:lnSpc>
                <a:spcPct val="100000"/>
              </a:lnSpc>
              <a:spcBef>
                <a:spcPts val="1400"/>
              </a:spcBef>
            </a:pPr>
            <a:r>
              <a:rPr lang="en-US" sz="22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C966DFD-E6B9-E5C6-C110-48513E819C09}"/>
              </a:ext>
            </a:extLst>
          </p:cNvPr>
          <p:cNvPicPr>
            <a:picLocks noChangeAspect="1"/>
          </p:cNvPicPr>
          <p:nvPr/>
        </p:nvPicPr>
        <p:blipFill>
          <a:blip r:embed="rId3"/>
          <a:stretch>
            <a:fillRect/>
          </a:stretch>
        </p:blipFill>
        <p:spPr>
          <a:xfrm>
            <a:off x="6027811" y="1575377"/>
            <a:ext cx="5774929" cy="419994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4759" y="5437057"/>
            <a:ext cx="10970852" cy="14955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five entries  in database with  Launch Site name  beginning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56FF6D5-28DD-DECD-8FFB-F380F8CAB983}"/>
              </a:ext>
            </a:extLst>
          </p:cNvPr>
          <p:cNvPicPr>
            <a:picLocks noChangeAspect="1"/>
          </p:cNvPicPr>
          <p:nvPr/>
        </p:nvPicPr>
        <p:blipFill>
          <a:blip r:embed="rId3"/>
          <a:stretch>
            <a:fillRect/>
          </a:stretch>
        </p:blipFill>
        <p:spPr>
          <a:xfrm>
            <a:off x="314758" y="1420943"/>
            <a:ext cx="10939536" cy="37806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7504" y="4841823"/>
            <a:ext cx="11016992" cy="1183750"/>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sums the total payload  mass in kg where NASA was the  customer.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63EF4D0-6057-E836-4584-0F9C915ACF43}"/>
              </a:ext>
            </a:extLst>
          </p:cNvPr>
          <p:cNvPicPr>
            <a:picLocks noChangeAspect="1"/>
          </p:cNvPicPr>
          <p:nvPr/>
        </p:nvPicPr>
        <p:blipFill>
          <a:blip r:embed="rId3"/>
          <a:stretch>
            <a:fillRect/>
          </a:stretch>
        </p:blipFill>
        <p:spPr>
          <a:xfrm>
            <a:off x="587504" y="1600200"/>
            <a:ext cx="11016992" cy="25670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8938" y="4486663"/>
            <a:ext cx="10836671" cy="16903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or  launches which used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4D52CD1-D882-6983-E1CF-CE08CBD65C2A}"/>
              </a:ext>
            </a:extLst>
          </p:cNvPr>
          <p:cNvPicPr>
            <a:picLocks noChangeAspect="1"/>
          </p:cNvPicPr>
          <p:nvPr/>
        </p:nvPicPr>
        <p:blipFill>
          <a:blip r:embed="rId3"/>
          <a:stretch>
            <a:fillRect/>
          </a:stretch>
        </p:blipFill>
        <p:spPr>
          <a:xfrm>
            <a:off x="448938" y="1581903"/>
            <a:ext cx="11294123" cy="24105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06911"/>
            <a:ext cx="10142829" cy="14540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returns the first  successful ground pad landing  date.</a:t>
            </a:r>
          </a:p>
          <a:p>
            <a:pPr marL="0" indent="0">
              <a:lnSpc>
                <a:spcPct val="100000"/>
              </a:lnSpc>
              <a:spcBef>
                <a:spcPts val="1400"/>
              </a:spcBef>
              <a:buNone/>
            </a:pPr>
            <a:r>
              <a:rPr lang="en-US" sz="2200" dirty="0">
                <a:solidFill>
                  <a:schemeClr val="accent3">
                    <a:lumMod val="25000"/>
                  </a:schemeClr>
                </a:solidFill>
                <a:latin typeface="Abadi"/>
              </a:rPr>
              <a:t>First ground pad landing wasn’t until the end of 2015.</a:t>
            </a:r>
          </a:p>
          <a:p>
            <a:pPr marL="0" indent="0">
              <a:lnSpc>
                <a:spcPct val="100000"/>
              </a:lnSpc>
              <a:spcBef>
                <a:spcPts val="1400"/>
              </a:spcBef>
              <a:buNone/>
            </a:pPr>
            <a:r>
              <a:rPr lang="en-US" sz="2200" dirty="0">
                <a:solidFill>
                  <a:schemeClr val="accent3">
                    <a:lumMod val="25000"/>
                  </a:schemeClr>
                </a:solidFill>
                <a:latin typeface="Abadi"/>
              </a:rPr>
              <a:t>Successful landings in general appear starting 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79274ED-8419-1931-6747-F87EFAFE869D}"/>
              </a:ext>
            </a:extLst>
          </p:cNvPr>
          <p:cNvPicPr>
            <a:picLocks noChangeAspect="1"/>
          </p:cNvPicPr>
          <p:nvPr/>
        </p:nvPicPr>
        <p:blipFill>
          <a:blip r:embed="rId3"/>
          <a:stretch>
            <a:fillRect/>
          </a:stretch>
        </p:blipFill>
        <p:spPr>
          <a:xfrm>
            <a:off x="734028" y="1765935"/>
            <a:ext cx="10304999" cy="25062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6465" y="2235267"/>
            <a:ext cx="10499069"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indent="-228600">
              <a:lnSpc>
                <a:spcPct val="90000"/>
              </a:lnSpc>
              <a:spcBef>
                <a:spcPts val="359"/>
              </a:spcBef>
              <a:buFont typeface="Arial"/>
              <a:buChar char="•"/>
              <a:tabLst>
                <a:tab pos="240665" algn="l"/>
                <a:tab pos="241300" algn="l"/>
              </a:tabLst>
            </a:pPr>
            <a:r>
              <a:rPr lang="en-US" sz="2200" spc="-20" dirty="0">
                <a:solidFill>
                  <a:srgbClr val="BB562C"/>
                </a:solidFill>
                <a:latin typeface="Abadi" panose="020B0604020104020204" pitchFamily="34" charset="0"/>
                <a:cs typeface="Carlito"/>
              </a:rPr>
              <a:t>Collected </a:t>
            </a:r>
            <a:r>
              <a:rPr lang="en-US" sz="2200" spc="-35" dirty="0">
                <a:solidFill>
                  <a:srgbClr val="BB562C"/>
                </a:solidFill>
                <a:latin typeface="Abadi" panose="020B0604020104020204" pitchFamily="34" charset="0"/>
                <a:cs typeface="Carlito"/>
              </a:rPr>
              <a:t>data </a:t>
            </a:r>
            <a:r>
              <a:rPr lang="en-US" sz="2200" spc="-20" dirty="0">
                <a:solidFill>
                  <a:srgbClr val="BB562C"/>
                </a:solidFill>
                <a:latin typeface="Abadi" panose="020B0604020104020204" pitchFamily="34" charset="0"/>
                <a:cs typeface="Carlito"/>
              </a:rPr>
              <a:t>from </a:t>
            </a:r>
            <a:r>
              <a:rPr lang="en-US" sz="2200" spc="-15" dirty="0">
                <a:solidFill>
                  <a:srgbClr val="BB562C"/>
                </a:solidFill>
                <a:latin typeface="Abadi" panose="020B0604020104020204" pitchFamily="34" charset="0"/>
                <a:cs typeface="Carlito"/>
              </a:rPr>
              <a:t>public SpaceX </a:t>
            </a:r>
            <a:r>
              <a:rPr lang="en-US" sz="2200" spc="-5" dirty="0">
                <a:solidFill>
                  <a:srgbClr val="BB562C"/>
                </a:solidFill>
                <a:latin typeface="Abadi" panose="020B0604020104020204" pitchFamily="34" charset="0"/>
                <a:cs typeface="Carlito"/>
              </a:rPr>
              <a:t>API and </a:t>
            </a:r>
            <a:r>
              <a:rPr lang="en-US" sz="2200" spc="-10" dirty="0">
                <a:solidFill>
                  <a:srgbClr val="BB562C"/>
                </a:solidFill>
                <a:latin typeface="Abadi" panose="020B0604020104020204" pitchFamily="34" charset="0"/>
                <a:cs typeface="Carlito"/>
              </a:rPr>
              <a:t>SpaceX </a:t>
            </a:r>
            <a:r>
              <a:rPr lang="en-US" sz="2200" spc="-5" dirty="0">
                <a:solidFill>
                  <a:srgbClr val="BB562C"/>
                </a:solidFill>
                <a:latin typeface="Abadi" panose="020B0604020104020204" pitchFamily="34" charset="0"/>
                <a:cs typeface="Carlito"/>
              </a:rPr>
              <a:t>Wikipedia </a:t>
            </a:r>
            <a:r>
              <a:rPr lang="en-US" sz="2200" spc="-20" dirty="0">
                <a:solidFill>
                  <a:srgbClr val="BB562C"/>
                </a:solidFill>
                <a:latin typeface="Abadi" panose="020B0604020104020204" pitchFamily="34" charset="0"/>
                <a:cs typeface="Carlito"/>
              </a:rPr>
              <a:t>page. </a:t>
            </a:r>
            <a:r>
              <a:rPr lang="en-US" sz="2200" spc="-25" dirty="0">
                <a:solidFill>
                  <a:srgbClr val="BB562C"/>
                </a:solidFill>
                <a:latin typeface="Abadi" panose="020B0604020104020204" pitchFamily="34" charset="0"/>
                <a:cs typeface="Carlito"/>
              </a:rPr>
              <a:t>Created </a:t>
            </a:r>
            <a:r>
              <a:rPr lang="en-US" sz="2200" spc="-5" dirty="0">
                <a:solidFill>
                  <a:srgbClr val="BB562C"/>
                </a:solidFill>
                <a:latin typeface="Abadi" panose="020B0604020104020204" pitchFamily="34" charset="0"/>
                <a:cs typeface="Carlito"/>
              </a:rPr>
              <a:t>labels  </a:t>
            </a:r>
            <a:r>
              <a:rPr lang="en-US" sz="2200" spc="-20" dirty="0">
                <a:solidFill>
                  <a:srgbClr val="BB562C"/>
                </a:solidFill>
                <a:latin typeface="Abadi" panose="020B0604020104020204" pitchFamily="34" charset="0"/>
                <a:cs typeface="Carlito"/>
              </a:rPr>
              <a:t>column </a:t>
            </a:r>
            <a:r>
              <a:rPr lang="en-US" sz="2200" spc="-35" dirty="0">
                <a:solidFill>
                  <a:srgbClr val="BB562C"/>
                </a:solidFill>
                <a:latin typeface="Abadi" panose="020B0604020104020204" pitchFamily="34" charset="0"/>
                <a:cs typeface="Carlito"/>
              </a:rPr>
              <a:t>‘class’ </a:t>
            </a:r>
            <a:r>
              <a:rPr lang="en-US" sz="2200" spc="-5" dirty="0">
                <a:solidFill>
                  <a:srgbClr val="BB562C"/>
                </a:solidFill>
                <a:latin typeface="Abadi" panose="020B0604020104020204" pitchFamily="34" charset="0"/>
                <a:cs typeface="Carlito"/>
              </a:rPr>
              <a:t>which classifies </a:t>
            </a:r>
            <a:r>
              <a:rPr lang="en-US" sz="2200" spc="-20" dirty="0">
                <a:solidFill>
                  <a:srgbClr val="BB562C"/>
                </a:solidFill>
                <a:latin typeface="Abadi" panose="020B0604020104020204" pitchFamily="34" charset="0"/>
                <a:cs typeface="Carlito"/>
              </a:rPr>
              <a:t>successful </a:t>
            </a:r>
            <a:r>
              <a:rPr lang="en-US" sz="2200" spc="-5" dirty="0">
                <a:solidFill>
                  <a:srgbClr val="BB562C"/>
                </a:solidFill>
                <a:latin typeface="Abadi" panose="020B0604020104020204" pitchFamily="34" charset="0"/>
                <a:cs typeface="Carlito"/>
              </a:rPr>
              <a:t>landings. </a:t>
            </a:r>
            <a:r>
              <a:rPr lang="en-US" sz="2200" spc="-20" dirty="0">
                <a:solidFill>
                  <a:srgbClr val="BB562C"/>
                </a:solidFill>
                <a:latin typeface="Abadi" panose="020B0604020104020204" pitchFamily="34" charset="0"/>
                <a:cs typeface="Carlito"/>
              </a:rPr>
              <a:t>Explored </a:t>
            </a:r>
            <a:r>
              <a:rPr lang="en-US" sz="2200" spc="-35" dirty="0">
                <a:solidFill>
                  <a:srgbClr val="BB562C"/>
                </a:solidFill>
                <a:latin typeface="Abadi" panose="020B0604020104020204" pitchFamily="34" charset="0"/>
                <a:cs typeface="Carlito"/>
              </a:rPr>
              <a:t>data </a:t>
            </a:r>
            <a:r>
              <a:rPr lang="en-US" sz="2200" spc="-10" dirty="0">
                <a:solidFill>
                  <a:srgbClr val="BB562C"/>
                </a:solidFill>
                <a:latin typeface="Abadi" panose="020B0604020104020204" pitchFamily="34" charset="0"/>
                <a:cs typeface="Carlito"/>
              </a:rPr>
              <a:t>using </a:t>
            </a:r>
            <a:r>
              <a:rPr lang="en-US" sz="2200" dirty="0">
                <a:solidFill>
                  <a:srgbClr val="BB562C"/>
                </a:solidFill>
                <a:latin typeface="Abadi" panose="020B0604020104020204" pitchFamily="34" charset="0"/>
                <a:cs typeface="Carlito"/>
              </a:rPr>
              <a:t>SQL,  </a:t>
            </a:r>
            <a:r>
              <a:rPr lang="en-US" sz="2200" spc="-20" dirty="0">
                <a:solidFill>
                  <a:srgbClr val="BB562C"/>
                </a:solidFill>
                <a:latin typeface="Abadi" panose="020B0604020104020204" pitchFamily="34" charset="0"/>
                <a:cs typeface="Carlito"/>
              </a:rPr>
              <a:t>visualization, </a:t>
            </a:r>
            <a:r>
              <a:rPr lang="en-US" sz="2200" spc="-25" dirty="0">
                <a:solidFill>
                  <a:srgbClr val="BB562C"/>
                </a:solidFill>
                <a:latin typeface="Abadi" panose="020B0604020104020204" pitchFamily="34" charset="0"/>
                <a:cs typeface="Carlito"/>
              </a:rPr>
              <a:t>folium </a:t>
            </a:r>
            <a:r>
              <a:rPr lang="en-US" sz="2200" spc="-15" dirty="0">
                <a:solidFill>
                  <a:srgbClr val="BB562C"/>
                </a:solidFill>
                <a:latin typeface="Abadi" panose="020B0604020104020204" pitchFamily="34" charset="0"/>
                <a:cs typeface="Carlito"/>
              </a:rPr>
              <a:t>maps, </a:t>
            </a:r>
            <a:r>
              <a:rPr lang="en-US" sz="2200" spc="-5" dirty="0">
                <a:solidFill>
                  <a:srgbClr val="BB562C"/>
                </a:solidFill>
                <a:latin typeface="Abadi" panose="020B0604020104020204" pitchFamily="34" charset="0"/>
                <a:cs typeface="Carlito"/>
              </a:rPr>
              <a:t>and </a:t>
            </a:r>
            <a:r>
              <a:rPr lang="en-US" sz="2200" spc="-15" dirty="0">
                <a:solidFill>
                  <a:srgbClr val="BB562C"/>
                </a:solidFill>
                <a:latin typeface="Abadi" panose="020B0604020104020204" pitchFamily="34" charset="0"/>
                <a:cs typeface="Carlito"/>
              </a:rPr>
              <a:t>dashboards. </a:t>
            </a:r>
            <a:r>
              <a:rPr lang="en-US" sz="2200" spc="-25" dirty="0">
                <a:solidFill>
                  <a:srgbClr val="BB562C"/>
                </a:solidFill>
                <a:latin typeface="Abadi" panose="020B0604020104020204" pitchFamily="34" charset="0"/>
                <a:cs typeface="Carlito"/>
              </a:rPr>
              <a:t>Gathered </a:t>
            </a:r>
            <a:r>
              <a:rPr lang="en-US" sz="2200" spc="-30" dirty="0">
                <a:solidFill>
                  <a:srgbClr val="BB562C"/>
                </a:solidFill>
                <a:latin typeface="Abadi" panose="020B0604020104020204" pitchFamily="34" charset="0"/>
                <a:cs typeface="Carlito"/>
              </a:rPr>
              <a:t>relevant </a:t>
            </a:r>
            <a:r>
              <a:rPr lang="en-US" sz="2200" spc="-20" dirty="0">
                <a:solidFill>
                  <a:srgbClr val="BB562C"/>
                </a:solidFill>
                <a:latin typeface="Abadi" panose="020B0604020104020204" pitchFamily="34" charset="0"/>
                <a:cs typeface="Carlito"/>
              </a:rPr>
              <a:t>columns </a:t>
            </a:r>
            <a:r>
              <a:rPr lang="en-US" sz="2200" spc="-30" dirty="0">
                <a:solidFill>
                  <a:srgbClr val="BB562C"/>
                </a:solidFill>
                <a:latin typeface="Abadi" panose="020B0604020104020204" pitchFamily="34" charset="0"/>
                <a:cs typeface="Carlito"/>
              </a:rPr>
              <a:t>to </a:t>
            </a:r>
            <a:r>
              <a:rPr lang="en-US" sz="2200" spc="-5" dirty="0">
                <a:solidFill>
                  <a:srgbClr val="BB562C"/>
                </a:solidFill>
                <a:latin typeface="Abadi" panose="020B0604020104020204" pitchFamily="34" charset="0"/>
                <a:cs typeface="Carlito"/>
              </a:rPr>
              <a:t>be </a:t>
            </a:r>
            <a:r>
              <a:rPr lang="en-US" sz="2200" spc="-10" dirty="0">
                <a:solidFill>
                  <a:srgbClr val="BB562C"/>
                </a:solidFill>
                <a:latin typeface="Abadi" panose="020B0604020104020204" pitchFamily="34" charset="0"/>
                <a:cs typeface="Carlito"/>
              </a:rPr>
              <a:t>used </a:t>
            </a:r>
            <a:r>
              <a:rPr lang="en-US" sz="2200" spc="-5" dirty="0">
                <a:solidFill>
                  <a:srgbClr val="BB562C"/>
                </a:solidFill>
                <a:latin typeface="Abadi" panose="020B0604020104020204" pitchFamily="34" charset="0"/>
                <a:cs typeface="Carlito"/>
              </a:rPr>
              <a:t>as  </a:t>
            </a:r>
            <a:r>
              <a:rPr lang="en-US" sz="2200" spc="-30" dirty="0">
                <a:solidFill>
                  <a:srgbClr val="BB562C"/>
                </a:solidFill>
                <a:latin typeface="Abadi" panose="020B0604020104020204" pitchFamily="34" charset="0"/>
                <a:cs typeface="Carlito"/>
              </a:rPr>
              <a:t>features. </a:t>
            </a:r>
            <a:r>
              <a:rPr lang="en-US" sz="2200" spc="-20" dirty="0">
                <a:solidFill>
                  <a:srgbClr val="BB562C"/>
                </a:solidFill>
                <a:latin typeface="Abadi" panose="020B0604020104020204" pitchFamily="34" charset="0"/>
                <a:cs typeface="Carlito"/>
              </a:rPr>
              <a:t>Changed </a:t>
            </a:r>
            <a:r>
              <a:rPr lang="en-US" sz="2200" spc="-5" dirty="0">
                <a:solidFill>
                  <a:srgbClr val="BB562C"/>
                </a:solidFill>
                <a:latin typeface="Abadi" panose="020B0604020104020204" pitchFamily="34" charset="0"/>
                <a:cs typeface="Carlito"/>
              </a:rPr>
              <a:t>all </a:t>
            </a:r>
            <a:r>
              <a:rPr lang="en-US" sz="2200" spc="-25" dirty="0">
                <a:solidFill>
                  <a:srgbClr val="BB562C"/>
                </a:solidFill>
                <a:latin typeface="Abadi" panose="020B0604020104020204" pitchFamily="34" charset="0"/>
                <a:cs typeface="Carlito"/>
              </a:rPr>
              <a:t>categorical </a:t>
            </a:r>
            <a:r>
              <a:rPr lang="en-US" sz="2200" spc="-20" dirty="0">
                <a:solidFill>
                  <a:srgbClr val="BB562C"/>
                </a:solidFill>
                <a:latin typeface="Abadi" panose="020B0604020104020204" pitchFamily="34" charset="0"/>
                <a:cs typeface="Carlito"/>
              </a:rPr>
              <a:t>variables </a:t>
            </a:r>
            <a:r>
              <a:rPr lang="en-US" sz="2200" spc="-30" dirty="0">
                <a:solidFill>
                  <a:srgbClr val="BB562C"/>
                </a:solidFill>
                <a:latin typeface="Abadi" panose="020B0604020104020204" pitchFamily="34" charset="0"/>
                <a:cs typeface="Carlito"/>
              </a:rPr>
              <a:t>to </a:t>
            </a:r>
            <a:r>
              <a:rPr lang="en-US" sz="2200" spc="-5" dirty="0">
                <a:solidFill>
                  <a:srgbClr val="BB562C"/>
                </a:solidFill>
                <a:latin typeface="Abadi" panose="020B0604020104020204" pitchFamily="34" charset="0"/>
                <a:cs typeface="Carlito"/>
              </a:rPr>
              <a:t>binary </a:t>
            </a:r>
            <a:r>
              <a:rPr lang="en-US" sz="2200" spc="-15" dirty="0">
                <a:solidFill>
                  <a:srgbClr val="BB562C"/>
                </a:solidFill>
                <a:latin typeface="Abadi" panose="020B0604020104020204" pitchFamily="34" charset="0"/>
                <a:cs typeface="Carlito"/>
              </a:rPr>
              <a:t>using </a:t>
            </a:r>
            <a:r>
              <a:rPr lang="en-US" sz="2200" spc="-5" dirty="0">
                <a:solidFill>
                  <a:srgbClr val="BB562C"/>
                </a:solidFill>
                <a:latin typeface="Abadi" panose="020B0604020104020204" pitchFamily="34" charset="0"/>
                <a:cs typeface="Carlito"/>
              </a:rPr>
              <a:t>one hot </a:t>
            </a:r>
            <a:r>
              <a:rPr lang="en-US" sz="2200" spc="-20" dirty="0">
                <a:solidFill>
                  <a:srgbClr val="BB562C"/>
                </a:solidFill>
                <a:latin typeface="Abadi" panose="020B0604020104020204" pitchFamily="34" charset="0"/>
                <a:cs typeface="Carlito"/>
              </a:rPr>
              <a:t>encoding.  </a:t>
            </a:r>
            <a:r>
              <a:rPr lang="en-US" sz="2200" spc="-25" dirty="0">
                <a:solidFill>
                  <a:srgbClr val="BB562C"/>
                </a:solidFill>
                <a:latin typeface="Abadi" panose="020B0604020104020204" pitchFamily="34" charset="0"/>
                <a:cs typeface="Carlito"/>
              </a:rPr>
              <a:t>Standardized </a:t>
            </a:r>
            <a:r>
              <a:rPr lang="en-US" sz="2200" spc="-35" dirty="0">
                <a:solidFill>
                  <a:srgbClr val="BB562C"/>
                </a:solidFill>
                <a:latin typeface="Abadi" panose="020B0604020104020204" pitchFamily="34" charset="0"/>
                <a:cs typeface="Carlito"/>
              </a:rPr>
              <a:t>data </a:t>
            </a:r>
            <a:r>
              <a:rPr lang="en-US" sz="2200" spc="-5" dirty="0">
                <a:solidFill>
                  <a:srgbClr val="BB562C"/>
                </a:solidFill>
                <a:latin typeface="Abadi" panose="020B0604020104020204" pitchFamily="34" charset="0"/>
                <a:cs typeface="Carlito"/>
              </a:rPr>
              <a:t>and </a:t>
            </a:r>
            <a:r>
              <a:rPr lang="en-US" sz="2200" spc="-15" dirty="0">
                <a:solidFill>
                  <a:srgbClr val="BB562C"/>
                </a:solidFill>
                <a:latin typeface="Abadi" panose="020B0604020104020204" pitchFamily="34" charset="0"/>
                <a:cs typeface="Carlito"/>
              </a:rPr>
              <a:t>used </a:t>
            </a:r>
            <a:r>
              <a:rPr lang="en-US" sz="2200" spc="-20" dirty="0">
                <a:solidFill>
                  <a:srgbClr val="BB562C"/>
                </a:solidFill>
                <a:latin typeface="Abadi" panose="020B0604020104020204" pitchFamily="34" charset="0"/>
                <a:cs typeface="Carlito"/>
              </a:rPr>
              <a:t>GridSearchCV </a:t>
            </a:r>
            <a:r>
              <a:rPr lang="en-US" sz="2200" spc="-30" dirty="0">
                <a:solidFill>
                  <a:srgbClr val="BB562C"/>
                </a:solidFill>
                <a:latin typeface="Abadi" panose="020B0604020104020204" pitchFamily="34" charset="0"/>
                <a:cs typeface="Carlito"/>
              </a:rPr>
              <a:t>to </a:t>
            </a:r>
            <a:r>
              <a:rPr lang="en-US" sz="2200" spc="-15" dirty="0">
                <a:solidFill>
                  <a:srgbClr val="BB562C"/>
                </a:solidFill>
                <a:latin typeface="Abadi" panose="020B0604020104020204" pitchFamily="34" charset="0"/>
                <a:cs typeface="Carlito"/>
              </a:rPr>
              <a:t>find </a:t>
            </a:r>
            <a:r>
              <a:rPr lang="en-US" sz="2200" spc="-20" dirty="0">
                <a:solidFill>
                  <a:srgbClr val="BB562C"/>
                </a:solidFill>
                <a:latin typeface="Abadi" panose="020B0604020104020204" pitchFamily="34" charset="0"/>
                <a:cs typeface="Carlito"/>
              </a:rPr>
              <a:t>best </a:t>
            </a:r>
            <a:r>
              <a:rPr lang="en-US" sz="2200" spc="-40" dirty="0">
                <a:solidFill>
                  <a:srgbClr val="BB562C"/>
                </a:solidFill>
                <a:latin typeface="Abadi" panose="020B0604020104020204" pitchFamily="34" charset="0"/>
                <a:cs typeface="Carlito"/>
              </a:rPr>
              <a:t>parameters </a:t>
            </a:r>
            <a:r>
              <a:rPr lang="en-US" sz="2200" spc="-35" dirty="0">
                <a:solidFill>
                  <a:srgbClr val="BB562C"/>
                </a:solidFill>
                <a:latin typeface="Abadi" panose="020B0604020104020204" pitchFamily="34" charset="0"/>
                <a:cs typeface="Carlito"/>
              </a:rPr>
              <a:t>for </a:t>
            </a:r>
            <a:r>
              <a:rPr lang="en-US" sz="2200" spc="-5" dirty="0">
                <a:solidFill>
                  <a:srgbClr val="BB562C"/>
                </a:solidFill>
                <a:latin typeface="Abadi" panose="020B0604020104020204" pitchFamily="34" charset="0"/>
                <a:cs typeface="Carlito"/>
              </a:rPr>
              <a:t>machine learning  models. </a:t>
            </a:r>
            <a:r>
              <a:rPr lang="en-US" sz="2200" spc="-20" dirty="0">
                <a:solidFill>
                  <a:srgbClr val="BB562C"/>
                </a:solidFill>
                <a:latin typeface="Abadi" panose="020B0604020104020204" pitchFamily="34" charset="0"/>
                <a:cs typeface="Carlito"/>
              </a:rPr>
              <a:t>Visualize </a:t>
            </a:r>
            <a:r>
              <a:rPr lang="en-US" sz="2200" spc="-25" dirty="0">
                <a:solidFill>
                  <a:srgbClr val="BB562C"/>
                </a:solidFill>
                <a:latin typeface="Abadi" panose="020B0604020104020204" pitchFamily="34" charset="0"/>
                <a:cs typeface="Carlito"/>
              </a:rPr>
              <a:t>accuracy score </a:t>
            </a:r>
            <a:r>
              <a:rPr lang="en-US" sz="2200" dirty="0">
                <a:solidFill>
                  <a:srgbClr val="BB562C"/>
                </a:solidFill>
                <a:latin typeface="Abadi" panose="020B0604020104020204" pitchFamily="34" charset="0"/>
                <a:cs typeface="Carlito"/>
              </a:rPr>
              <a:t>of </a:t>
            </a:r>
            <a:r>
              <a:rPr lang="en-US" sz="2200" spc="-5" dirty="0">
                <a:solidFill>
                  <a:srgbClr val="BB562C"/>
                </a:solidFill>
                <a:latin typeface="Abadi" panose="020B0604020104020204" pitchFamily="34" charset="0"/>
                <a:cs typeface="Carlito"/>
              </a:rPr>
              <a:t>all</a:t>
            </a:r>
            <a:r>
              <a:rPr lang="en-US" sz="2200" spc="-40" dirty="0">
                <a:solidFill>
                  <a:srgbClr val="BB562C"/>
                </a:solidFill>
                <a:latin typeface="Abadi" panose="020B0604020104020204" pitchFamily="34" charset="0"/>
                <a:cs typeface="Carlito"/>
              </a:rPr>
              <a:t> </a:t>
            </a:r>
            <a:r>
              <a:rPr lang="en-US" sz="2200" spc="-5" dirty="0">
                <a:solidFill>
                  <a:srgbClr val="BB562C"/>
                </a:solidFill>
                <a:latin typeface="Abadi" panose="020B0604020104020204" pitchFamily="34" charset="0"/>
                <a:cs typeface="Carlito"/>
              </a:rPr>
              <a:t>models.</a:t>
            </a:r>
            <a:endParaRPr lang="en-US" sz="2200" dirty="0">
              <a:latin typeface="Abadi" panose="020B0604020104020204" pitchFamily="34" charset="0"/>
              <a:cs typeface="Carlito"/>
            </a:endParaRPr>
          </a:p>
          <a:p>
            <a:pPr marL="241300" marR="5080" indent="-228600">
              <a:lnSpc>
                <a:spcPct val="90900"/>
              </a:lnSpc>
              <a:spcBef>
                <a:spcPts val="1645"/>
              </a:spcBef>
              <a:buFont typeface="Arial"/>
              <a:buChar char="•"/>
              <a:tabLst>
                <a:tab pos="240665" algn="l"/>
                <a:tab pos="241300" algn="l"/>
              </a:tabLst>
            </a:pPr>
            <a:r>
              <a:rPr lang="en-US" sz="2200" spc="-20" dirty="0">
                <a:solidFill>
                  <a:srgbClr val="BB562C"/>
                </a:solidFill>
                <a:latin typeface="Abadi" panose="020B0604020104020204" pitchFamily="34" charset="0"/>
                <a:cs typeface="Carlito"/>
              </a:rPr>
              <a:t>Four </a:t>
            </a:r>
            <a:r>
              <a:rPr lang="en-US" sz="2200" spc="-15" dirty="0">
                <a:solidFill>
                  <a:srgbClr val="BB562C"/>
                </a:solidFill>
                <a:latin typeface="Abadi" panose="020B0604020104020204" pitchFamily="34" charset="0"/>
                <a:cs typeface="Carlito"/>
              </a:rPr>
              <a:t>machine </a:t>
            </a:r>
            <a:r>
              <a:rPr lang="en-US" sz="2200" spc="-5" dirty="0">
                <a:solidFill>
                  <a:srgbClr val="BB562C"/>
                </a:solidFill>
                <a:latin typeface="Abadi" panose="020B0604020104020204" pitchFamily="34" charset="0"/>
                <a:cs typeface="Carlito"/>
              </a:rPr>
              <a:t>learning models </a:t>
            </a:r>
            <a:r>
              <a:rPr lang="en-US" sz="2200" spc="-25" dirty="0">
                <a:solidFill>
                  <a:srgbClr val="BB562C"/>
                </a:solidFill>
                <a:latin typeface="Abadi" panose="020B0604020104020204" pitchFamily="34" charset="0"/>
                <a:cs typeface="Carlito"/>
              </a:rPr>
              <a:t>were </a:t>
            </a:r>
            <a:r>
              <a:rPr lang="en-US" sz="2200" spc="-20" dirty="0">
                <a:solidFill>
                  <a:srgbClr val="BB562C"/>
                </a:solidFill>
                <a:latin typeface="Abadi" panose="020B0604020104020204" pitchFamily="34" charset="0"/>
                <a:cs typeface="Carlito"/>
              </a:rPr>
              <a:t>produced: </a:t>
            </a:r>
            <a:r>
              <a:rPr lang="en-US" sz="2200" spc="-5" dirty="0">
                <a:solidFill>
                  <a:srgbClr val="BB562C"/>
                </a:solidFill>
                <a:latin typeface="Abadi" panose="020B0604020104020204" pitchFamily="34" charset="0"/>
                <a:cs typeface="Carlito"/>
              </a:rPr>
              <a:t>Logistic </a:t>
            </a:r>
            <a:r>
              <a:rPr lang="en-US" sz="2200" spc="-20" dirty="0">
                <a:solidFill>
                  <a:srgbClr val="BB562C"/>
                </a:solidFill>
                <a:latin typeface="Abadi" panose="020B0604020104020204" pitchFamily="34" charset="0"/>
                <a:cs typeface="Carlito"/>
              </a:rPr>
              <a:t>Regression, </a:t>
            </a:r>
            <a:r>
              <a:rPr lang="en-US" sz="2200" spc="-15" dirty="0">
                <a:solidFill>
                  <a:srgbClr val="BB562C"/>
                </a:solidFill>
                <a:latin typeface="Abadi" panose="020B0604020104020204" pitchFamily="34" charset="0"/>
                <a:cs typeface="Carlito"/>
              </a:rPr>
              <a:t>Support </a:t>
            </a:r>
            <a:r>
              <a:rPr lang="en-US" sz="2200" spc="-50" dirty="0">
                <a:solidFill>
                  <a:srgbClr val="BB562C"/>
                </a:solidFill>
                <a:latin typeface="Abadi" panose="020B0604020104020204" pitchFamily="34" charset="0"/>
                <a:cs typeface="Carlito"/>
              </a:rPr>
              <a:t>Vector  </a:t>
            </a:r>
            <a:r>
              <a:rPr lang="en-US" sz="2200" spc="-5" dirty="0">
                <a:solidFill>
                  <a:srgbClr val="BB562C"/>
                </a:solidFill>
                <a:latin typeface="Abadi" panose="020B0604020104020204" pitchFamily="34" charset="0"/>
                <a:cs typeface="Carlito"/>
              </a:rPr>
              <a:t>Machine, </a:t>
            </a:r>
            <a:r>
              <a:rPr lang="en-US" sz="2200" spc="-15" dirty="0">
                <a:solidFill>
                  <a:srgbClr val="BB562C"/>
                </a:solidFill>
                <a:latin typeface="Abadi" panose="020B0604020104020204" pitchFamily="34" charset="0"/>
                <a:cs typeface="Carlito"/>
              </a:rPr>
              <a:t>Decision </a:t>
            </a:r>
            <a:r>
              <a:rPr lang="en-US" sz="2200" spc="-80" dirty="0">
                <a:solidFill>
                  <a:srgbClr val="BB562C"/>
                </a:solidFill>
                <a:latin typeface="Abadi" panose="020B0604020104020204" pitchFamily="34" charset="0"/>
                <a:cs typeface="Carlito"/>
              </a:rPr>
              <a:t>Tree </a:t>
            </a:r>
            <a:r>
              <a:rPr lang="en-US" sz="2200" spc="-45" dirty="0">
                <a:solidFill>
                  <a:srgbClr val="BB562C"/>
                </a:solidFill>
                <a:latin typeface="Abadi" panose="020B0604020104020204" pitchFamily="34" charset="0"/>
                <a:cs typeface="Carlito"/>
              </a:rPr>
              <a:t>Classifier, </a:t>
            </a:r>
            <a:r>
              <a:rPr lang="en-US" sz="2200" spc="-5" dirty="0">
                <a:solidFill>
                  <a:srgbClr val="BB562C"/>
                </a:solidFill>
                <a:latin typeface="Abadi" panose="020B0604020104020204" pitchFamily="34" charset="0"/>
                <a:cs typeface="Carlito"/>
              </a:rPr>
              <a:t>and K </a:t>
            </a:r>
            <a:r>
              <a:rPr lang="en-US" sz="2200" spc="-20" dirty="0">
                <a:solidFill>
                  <a:srgbClr val="BB562C"/>
                </a:solidFill>
                <a:latin typeface="Abadi" panose="020B0604020104020204" pitchFamily="34" charset="0"/>
                <a:cs typeface="Carlito"/>
              </a:rPr>
              <a:t>Nearest Neighbors. </a:t>
            </a:r>
            <a:r>
              <a:rPr lang="en-US" sz="2200" spc="-5" dirty="0">
                <a:solidFill>
                  <a:srgbClr val="BB562C"/>
                </a:solidFill>
                <a:latin typeface="Abadi" panose="020B0604020104020204" pitchFamily="34" charset="0"/>
                <a:cs typeface="Carlito"/>
              </a:rPr>
              <a:t>All </a:t>
            </a:r>
            <a:r>
              <a:rPr lang="en-US" sz="2200" spc="-20" dirty="0">
                <a:solidFill>
                  <a:srgbClr val="BB562C"/>
                </a:solidFill>
                <a:latin typeface="Abadi" panose="020B0604020104020204" pitchFamily="34" charset="0"/>
                <a:cs typeface="Carlito"/>
              </a:rPr>
              <a:t>produced </a:t>
            </a:r>
            <a:r>
              <a:rPr lang="en-US" sz="2200" spc="-15" dirty="0">
                <a:solidFill>
                  <a:srgbClr val="BB562C"/>
                </a:solidFill>
                <a:latin typeface="Abadi" panose="020B0604020104020204" pitchFamily="34" charset="0"/>
                <a:cs typeface="Carlito"/>
              </a:rPr>
              <a:t>similar </a:t>
            </a:r>
            <a:r>
              <a:rPr lang="en-US" sz="2200" spc="-20" dirty="0">
                <a:solidFill>
                  <a:srgbClr val="BB562C"/>
                </a:solidFill>
                <a:latin typeface="Abadi" panose="020B0604020104020204" pitchFamily="34" charset="0"/>
                <a:cs typeface="Carlito"/>
              </a:rPr>
              <a:t>results  </a:t>
            </a:r>
            <a:r>
              <a:rPr lang="en-US" sz="2200" spc="-5" dirty="0">
                <a:solidFill>
                  <a:srgbClr val="BB562C"/>
                </a:solidFill>
                <a:latin typeface="Abadi" panose="020B0604020104020204" pitchFamily="34" charset="0"/>
                <a:cs typeface="Carlito"/>
              </a:rPr>
              <a:t>with </a:t>
            </a:r>
            <a:r>
              <a:rPr lang="en-US" sz="2200" spc="-25" dirty="0">
                <a:solidFill>
                  <a:srgbClr val="BB562C"/>
                </a:solidFill>
                <a:latin typeface="Abadi" panose="020B0604020104020204" pitchFamily="34" charset="0"/>
                <a:cs typeface="Carlito"/>
              </a:rPr>
              <a:t>accuracy </a:t>
            </a:r>
            <a:r>
              <a:rPr lang="en-US" sz="2200" spc="-45" dirty="0">
                <a:solidFill>
                  <a:srgbClr val="BB562C"/>
                </a:solidFill>
                <a:latin typeface="Abadi" panose="020B0604020104020204" pitchFamily="34" charset="0"/>
                <a:cs typeface="Carlito"/>
              </a:rPr>
              <a:t>rate </a:t>
            </a:r>
            <a:r>
              <a:rPr lang="en-US" sz="2200" dirty="0">
                <a:solidFill>
                  <a:srgbClr val="BB562C"/>
                </a:solidFill>
                <a:latin typeface="Abadi" panose="020B0604020104020204" pitchFamily="34" charset="0"/>
                <a:cs typeface="Carlito"/>
              </a:rPr>
              <a:t>of </a:t>
            </a:r>
            <a:r>
              <a:rPr lang="en-US" sz="2200" spc="-5" dirty="0">
                <a:solidFill>
                  <a:srgbClr val="BB562C"/>
                </a:solidFill>
                <a:latin typeface="Abadi" panose="020B0604020104020204" pitchFamily="34" charset="0"/>
                <a:cs typeface="Carlito"/>
              </a:rPr>
              <a:t>about 83.33%. All models </a:t>
            </a:r>
            <a:r>
              <a:rPr lang="en-US" sz="2200" spc="-20" dirty="0">
                <a:solidFill>
                  <a:srgbClr val="BB562C"/>
                </a:solidFill>
                <a:latin typeface="Abadi" panose="020B0604020104020204" pitchFamily="34" charset="0"/>
                <a:cs typeface="Carlito"/>
              </a:rPr>
              <a:t>over </a:t>
            </a:r>
            <a:r>
              <a:rPr lang="en-US" sz="2200" spc="-25" dirty="0">
                <a:solidFill>
                  <a:srgbClr val="BB562C"/>
                </a:solidFill>
                <a:latin typeface="Abadi" panose="020B0604020104020204" pitchFamily="34" charset="0"/>
                <a:cs typeface="Carlito"/>
              </a:rPr>
              <a:t>predicted </a:t>
            </a:r>
            <a:r>
              <a:rPr lang="en-US" sz="2200" spc="-20" dirty="0">
                <a:solidFill>
                  <a:srgbClr val="BB562C"/>
                </a:solidFill>
                <a:latin typeface="Abadi" panose="020B0604020104020204" pitchFamily="34" charset="0"/>
                <a:cs typeface="Carlito"/>
              </a:rPr>
              <a:t>successful </a:t>
            </a:r>
            <a:r>
              <a:rPr lang="en-US" sz="2200" spc="-5" dirty="0">
                <a:solidFill>
                  <a:srgbClr val="BB562C"/>
                </a:solidFill>
                <a:latin typeface="Abadi" panose="020B0604020104020204" pitchFamily="34" charset="0"/>
                <a:cs typeface="Carlito"/>
              </a:rPr>
              <a:t>landings. </a:t>
            </a:r>
            <a:r>
              <a:rPr lang="en-US" sz="2200" spc="-20" dirty="0">
                <a:solidFill>
                  <a:srgbClr val="BB562C"/>
                </a:solidFill>
                <a:latin typeface="Abadi" panose="020B0604020104020204" pitchFamily="34" charset="0"/>
                <a:cs typeface="Carlito"/>
              </a:rPr>
              <a:t>More  </a:t>
            </a:r>
            <a:r>
              <a:rPr lang="en-US" sz="2200" spc="-35" dirty="0">
                <a:solidFill>
                  <a:srgbClr val="BB562C"/>
                </a:solidFill>
                <a:latin typeface="Abadi" panose="020B0604020104020204" pitchFamily="34" charset="0"/>
                <a:cs typeface="Carlito"/>
              </a:rPr>
              <a:t>data </a:t>
            </a:r>
            <a:r>
              <a:rPr lang="en-US" sz="2200" spc="-5" dirty="0">
                <a:solidFill>
                  <a:srgbClr val="BB562C"/>
                </a:solidFill>
                <a:latin typeface="Abadi" panose="020B0604020104020204" pitchFamily="34" charset="0"/>
                <a:cs typeface="Carlito"/>
              </a:rPr>
              <a:t>is </a:t>
            </a:r>
            <a:r>
              <a:rPr lang="en-US" sz="2200" spc="-15" dirty="0">
                <a:solidFill>
                  <a:srgbClr val="BB562C"/>
                </a:solidFill>
                <a:latin typeface="Abadi" panose="020B0604020104020204" pitchFamily="34" charset="0"/>
                <a:cs typeface="Carlito"/>
              </a:rPr>
              <a:t>needed </a:t>
            </a:r>
            <a:r>
              <a:rPr lang="en-US" sz="2200" spc="-35" dirty="0">
                <a:solidFill>
                  <a:srgbClr val="BB562C"/>
                </a:solidFill>
                <a:latin typeface="Abadi" panose="020B0604020104020204" pitchFamily="34" charset="0"/>
                <a:cs typeface="Carlito"/>
              </a:rPr>
              <a:t>for </a:t>
            </a:r>
            <a:r>
              <a:rPr lang="en-US" sz="2200" spc="-40" dirty="0">
                <a:solidFill>
                  <a:srgbClr val="BB562C"/>
                </a:solidFill>
                <a:latin typeface="Abadi" panose="020B0604020104020204" pitchFamily="34" charset="0"/>
                <a:cs typeface="Carlito"/>
              </a:rPr>
              <a:t>better </a:t>
            </a:r>
            <a:r>
              <a:rPr lang="en-US" sz="2200" spc="-5" dirty="0">
                <a:solidFill>
                  <a:srgbClr val="BB562C"/>
                </a:solidFill>
                <a:latin typeface="Abadi" panose="020B0604020104020204" pitchFamily="34" charset="0"/>
                <a:cs typeface="Carlito"/>
              </a:rPr>
              <a:t>model </a:t>
            </a:r>
            <a:r>
              <a:rPr lang="en-US" sz="2200" spc="-20" dirty="0">
                <a:solidFill>
                  <a:srgbClr val="BB562C"/>
                </a:solidFill>
                <a:latin typeface="Abadi" panose="020B0604020104020204" pitchFamily="34" charset="0"/>
                <a:cs typeface="Carlito"/>
              </a:rPr>
              <a:t>determination </a:t>
            </a:r>
            <a:r>
              <a:rPr lang="en-US" sz="2200" spc="-5" dirty="0">
                <a:solidFill>
                  <a:srgbClr val="BB562C"/>
                </a:solidFill>
                <a:latin typeface="Abadi" panose="020B0604020104020204" pitchFamily="34" charset="0"/>
                <a:cs typeface="Carlito"/>
              </a:rPr>
              <a:t>and</a:t>
            </a:r>
            <a:r>
              <a:rPr lang="en-US" sz="2200" spc="204" dirty="0">
                <a:solidFill>
                  <a:srgbClr val="BB562C"/>
                </a:solidFill>
                <a:latin typeface="Abadi" panose="020B0604020104020204" pitchFamily="34" charset="0"/>
                <a:cs typeface="Carlito"/>
              </a:rPr>
              <a:t> </a:t>
            </a:r>
            <a:r>
              <a:rPr lang="en-US" sz="2200" spc="-50" dirty="0">
                <a:solidFill>
                  <a:srgbClr val="BB562C"/>
                </a:solidFill>
                <a:latin typeface="Abadi" panose="020B0604020104020204" pitchFamily="34" charset="0"/>
                <a:cs typeface="Carlito"/>
              </a:rPr>
              <a:t>accuracy.</a:t>
            </a:r>
            <a:endParaRPr lang="en-US" sz="2200" dirty="0">
              <a:latin typeface="Abadi" panose="020B0604020104020204" pitchFamily="34" charset="0"/>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626" y="5253267"/>
            <a:ext cx="10715985" cy="9236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four  booster versions that had  successful drone ship landings  and a payload mass between  4000 and 6000 </a:t>
            </a:r>
            <a:r>
              <a:rPr lang="en-US" sz="2200" dirty="0" err="1">
                <a:solidFill>
                  <a:schemeClr val="accent3">
                    <a:lumMod val="25000"/>
                  </a:schemeClr>
                </a:solidFill>
                <a:latin typeface="Abadi" panose="020B0604020104020204" pitchFamily="34" charset="0"/>
              </a:rPr>
              <a:t>noninclusively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D9F9782-C312-7D4F-D410-8FC2E713677B}"/>
              </a:ext>
            </a:extLst>
          </p:cNvPr>
          <p:cNvPicPr>
            <a:picLocks noChangeAspect="1"/>
          </p:cNvPicPr>
          <p:nvPr/>
        </p:nvPicPr>
        <p:blipFill>
          <a:blip r:embed="rId3"/>
          <a:stretch>
            <a:fillRect/>
          </a:stretch>
        </p:blipFill>
        <p:spPr>
          <a:xfrm>
            <a:off x="770011" y="1604732"/>
            <a:ext cx="10515600" cy="34746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445072"/>
            <a:ext cx="10515600" cy="1982139"/>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a count of each mission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appears to achieve its  mission outcome nearly 99% of the  time.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means that most of the landing failures are intended.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Interestingly, one launch has an  unclear payload status and  unfortunately one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0265059E-4151-591B-31FB-33196A26DB90}"/>
              </a:ext>
            </a:extLst>
          </p:cNvPr>
          <p:cNvPicPr>
            <a:picLocks noChangeAspect="1"/>
          </p:cNvPicPr>
          <p:nvPr/>
        </p:nvPicPr>
        <p:blipFill>
          <a:blip r:embed="rId3"/>
          <a:stretch>
            <a:fillRect/>
          </a:stretch>
        </p:blipFill>
        <p:spPr>
          <a:xfrm>
            <a:off x="734028" y="1267984"/>
            <a:ext cx="8074186" cy="31770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678899"/>
            <a:ext cx="5181600" cy="39723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booster versions that  carried the highest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 versions are very similar and  all are of the F9 B5 B10xx.x variety.</a:t>
            </a:r>
          </a:p>
          <a:p>
            <a:pPr>
              <a:lnSpc>
                <a:spcPct val="100000"/>
              </a:lnSpc>
              <a:spcBef>
                <a:spcPts val="1400"/>
              </a:spcBef>
            </a:pPr>
            <a:r>
              <a:rPr lang="en-US" sz="2200" dirty="0">
                <a:solidFill>
                  <a:schemeClr val="accent3">
                    <a:lumMod val="25000"/>
                  </a:schemeClr>
                </a:solidFill>
                <a:latin typeface="Abadi" panose="020B0604020104020204" pitchFamily="34" charset="0"/>
              </a:rPr>
              <a:t>This likely indicates payload mass correlates  with the booster version that is used.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BAE6700-A753-F5FE-4587-D012EA8E3D5F}"/>
              </a:ext>
            </a:extLst>
          </p:cNvPr>
          <p:cNvPicPr>
            <a:picLocks noChangeAspect="1"/>
          </p:cNvPicPr>
          <p:nvPr/>
        </p:nvPicPr>
        <p:blipFill>
          <a:blip r:embed="rId3"/>
          <a:stretch>
            <a:fillRect/>
          </a:stretch>
        </p:blipFill>
        <p:spPr>
          <a:xfrm>
            <a:off x="537147" y="1463727"/>
            <a:ext cx="5181600" cy="5219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66871"/>
            <a:ext cx="9745588" cy="1410091"/>
          </a:xfrm>
          <a:prstGeom prst="rect">
            <a:avLst/>
          </a:prstGeom>
        </p:spPr>
        <p:txBody>
          <a:bodyPr lIns="91440" tIns="45720" rIns="91440" bIns="45720" anchor="t">
            <a:normAutofit fontScale="77500" lnSpcReduction="20000"/>
          </a:bodyPr>
          <a:lstStyle/>
          <a:p>
            <a:pPr>
              <a:lnSpc>
                <a:spcPct val="100000"/>
              </a:lnSpc>
              <a:spcBef>
                <a:spcPts val="1400"/>
              </a:spcBef>
            </a:pPr>
            <a:r>
              <a:rPr lang="en-US" dirty="0">
                <a:solidFill>
                  <a:schemeClr val="accent3">
                    <a:lumMod val="25000"/>
                  </a:schemeClr>
                </a:solidFill>
                <a:latin typeface="Abadi"/>
              </a:rPr>
              <a:t>This query returns the Month, Landing  Outcome, Booster Version, Payload  Mass (kg), and Launch site of 2015  launches where stage 1 failed to land  on a drone ship.</a:t>
            </a:r>
          </a:p>
          <a:p>
            <a:pPr>
              <a:lnSpc>
                <a:spcPct val="100000"/>
              </a:lnSpc>
              <a:spcBef>
                <a:spcPts val="1400"/>
              </a:spcBef>
            </a:pPr>
            <a:r>
              <a:rPr lang="en-US" dirty="0">
                <a:solidFill>
                  <a:schemeClr val="accent3">
                    <a:lumMod val="25000"/>
                  </a:schemeClr>
                </a:solidFill>
                <a:latin typeface="Abadi"/>
              </a:rPr>
              <a:t>There were two such occurrences.</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D10EC8E-1426-61D8-3239-0340179DA21B}"/>
              </a:ext>
            </a:extLst>
          </p:cNvPr>
          <p:cNvPicPr>
            <a:picLocks noChangeAspect="1"/>
          </p:cNvPicPr>
          <p:nvPr/>
        </p:nvPicPr>
        <p:blipFill>
          <a:blip r:embed="rId3"/>
          <a:stretch>
            <a:fillRect/>
          </a:stretch>
        </p:blipFill>
        <p:spPr>
          <a:xfrm>
            <a:off x="770011" y="1564534"/>
            <a:ext cx="7944761" cy="29031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407107"/>
            <a:ext cx="10723944" cy="214359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a list of successful landings  and between 2010-06-04 and 2017-03-20  inclusively.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two types of successful landing  outcomes: drone ship and ground pad  landings.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were 8 successful landings in total  during this time period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C61BF1D-E8ED-111D-4046-1E731FA1A73F}"/>
              </a:ext>
            </a:extLst>
          </p:cNvPr>
          <p:cNvPicPr>
            <a:picLocks noChangeAspect="1"/>
          </p:cNvPicPr>
          <p:nvPr/>
        </p:nvPicPr>
        <p:blipFill>
          <a:blip r:embed="rId3"/>
          <a:stretch>
            <a:fillRect/>
          </a:stretch>
        </p:blipFill>
        <p:spPr>
          <a:xfrm>
            <a:off x="734027" y="1356063"/>
            <a:ext cx="6281369" cy="29472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4636" y="5627913"/>
            <a:ext cx="9960963" cy="549050"/>
          </a:xfrm>
          <a:prstGeom prst="rect">
            <a:avLst/>
          </a:prstGeom>
        </p:spPr>
        <p:txBody>
          <a:bodyPr lIns="91440" tIns="45720" rIns="91440" bIns="45720" anchor="t">
            <a:normAutofit fontScale="70000" lnSpcReduction="20000"/>
          </a:bodyPr>
          <a:lstStyle/>
          <a:p>
            <a:r>
              <a:rPr lang="en-US" dirty="0"/>
              <a:t>The left map shows all launch sites relative US map. The right map shows the two Florida launch  sites since they are very close to each other. All launch sites are near the ocean.</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BF7BEDD6-0F2A-5D09-0035-18206184ACCA}"/>
              </a:ext>
            </a:extLst>
          </p:cNvPr>
          <p:cNvPicPr>
            <a:picLocks noChangeAspect="1"/>
          </p:cNvPicPr>
          <p:nvPr/>
        </p:nvPicPr>
        <p:blipFill>
          <a:blip r:embed="rId3"/>
          <a:stretch>
            <a:fillRect/>
          </a:stretch>
        </p:blipFill>
        <p:spPr>
          <a:xfrm>
            <a:off x="554635" y="1605885"/>
            <a:ext cx="5305297" cy="3149203"/>
          </a:xfrm>
          <a:prstGeom prst="rect">
            <a:avLst/>
          </a:prstGeom>
        </p:spPr>
      </p:pic>
      <p:pic>
        <p:nvPicPr>
          <p:cNvPr id="8" name="Picture 7">
            <a:extLst>
              <a:ext uri="{FF2B5EF4-FFF2-40B4-BE49-F238E27FC236}">
                <a16:creationId xmlns:a16="http://schemas.microsoft.com/office/drawing/2014/main" id="{1FEF2DD2-7494-CBDF-3E8B-FFB619BDA4C7}"/>
              </a:ext>
            </a:extLst>
          </p:cNvPr>
          <p:cNvPicPr>
            <a:picLocks noChangeAspect="1"/>
          </p:cNvPicPr>
          <p:nvPr/>
        </p:nvPicPr>
        <p:blipFill>
          <a:blip r:embed="rId4"/>
          <a:stretch>
            <a:fillRect/>
          </a:stretch>
        </p:blipFill>
        <p:spPr>
          <a:xfrm>
            <a:off x="6437560" y="1600666"/>
            <a:ext cx="5305296" cy="311662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513205"/>
            <a:ext cx="9745589" cy="806145"/>
          </a:xfrm>
          <a:prstGeom prst="rect">
            <a:avLst/>
          </a:prstGeom>
        </p:spPr>
        <p:txBody>
          <a:bodyPr lIns="91440" tIns="45720" rIns="91440" bIns="45720" anchor="t">
            <a:normAutofit fontScale="62500" lnSpcReduction="20000"/>
          </a:bodyPr>
          <a:lstStyle/>
          <a:p>
            <a:pPr marL="0" indent="0">
              <a:spcBef>
                <a:spcPts val="1400"/>
              </a:spcBef>
              <a:buNone/>
            </a:pPr>
            <a:r>
              <a:rPr lang="en-US" dirty="0">
                <a:solidFill>
                  <a:schemeClr val="accent3">
                    <a:lumMod val="25000"/>
                  </a:schemeClr>
                </a:solidFill>
              </a:rPr>
              <a:t>Clusters on Folium map can be clicked on to display each successful landing (green icon) and failed</a:t>
            </a:r>
          </a:p>
          <a:p>
            <a:pPr marL="0" indent="0">
              <a:spcBef>
                <a:spcPts val="1400"/>
              </a:spcBef>
              <a:buNone/>
            </a:pPr>
            <a:r>
              <a:rPr lang="en-US" dirty="0">
                <a:solidFill>
                  <a:schemeClr val="accent3">
                    <a:lumMod val="25000"/>
                  </a:schemeClr>
                </a:solidFill>
              </a:rPr>
              <a:t>landing (red icon). In this example VAFB SLC-4E shows 4 successful landings and 6 failed landings.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pic>
        <p:nvPicPr>
          <p:cNvPr id="7" name="Picture 6">
            <a:extLst>
              <a:ext uri="{FF2B5EF4-FFF2-40B4-BE49-F238E27FC236}">
                <a16:creationId xmlns:a16="http://schemas.microsoft.com/office/drawing/2014/main" id="{FCDA9F95-150B-2FA6-F05D-978453AA0469}"/>
              </a:ext>
            </a:extLst>
          </p:cNvPr>
          <p:cNvPicPr>
            <a:picLocks noChangeAspect="1"/>
          </p:cNvPicPr>
          <p:nvPr/>
        </p:nvPicPr>
        <p:blipFill>
          <a:blip r:embed="rId3"/>
          <a:stretch>
            <a:fillRect/>
          </a:stretch>
        </p:blipFill>
        <p:spPr>
          <a:xfrm>
            <a:off x="2152585" y="1414123"/>
            <a:ext cx="6562187" cy="377265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9607" y="5237043"/>
            <a:ext cx="10686003" cy="974360"/>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285D25CC-EEC4-53A3-1457-3D2E547DEBF6}"/>
              </a:ext>
            </a:extLst>
          </p:cNvPr>
          <p:cNvSpPr/>
          <p:nvPr/>
        </p:nvSpPr>
        <p:spPr>
          <a:xfrm>
            <a:off x="770011" y="1525171"/>
            <a:ext cx="8389620" cy="1723643"/>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7C21D241-3C62-EE26-9C95-4F8DBA75F132}"/>
              </a:ext>
            </a:extLst>
          </p:cNvPr>
          <p:cNvSpPr/>
          <p:nvPr/>
        </p:nvSpPr>
        <p:spPr>
          <a:xfrm>
            <a:off x="2011680" y="3213478"/>
            <a:ext cx="8389620" cy="17236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object 6">
            <a:extLst>
              <a:ext uri="{FF2B5EF4-FFF2-40B4-BE49-F238E27FC236}">
                <a16:creationId xmlns:a16="http://schemas.microsoft.com/office/drawing/2014/main" id="{D672A3A8-53D0-44C1-5514-9A448E2CCDAB}"/>
              </a:ext>
            </a:extLst>
          </p:cNvPr>
          <p:cNvSpPr txBox="1"/>
          <p:nvPr/>
        </p:nvSpPr>
        <p:spPr>
          <a:xfrm>
            <a:off x="4564952" y="1568508"/>
            <a:ext cx="6793230" cy="4820550"/>
          </a:xfrm>
          <a:prstGeom prst="rect">
            <a:avLst/>
          </a:prstGeom>
        </p:spPr>
        <p:txBody>
          <a:bodyPr vert="horz" wrap="square" lIns="0" tIns="161290" rIns="0" bIns="0" rtlCol="0">
            <a:spAutoFit/>
          </a:bodyPr>
          <a:lstStyle/>
          <a:p>
            <a:pPr marL="2499995">
              <a:lnSpc>
                <a:spcPct val="100000"/>
              </a:lnSpc>
              <a:spcBef>
                <a:spcPts val="1270"/>
              </a:spcBef>
            </a:pPr>
            <a:r>
              <a:rPr sz="3000" u="heavy" spc="-20" dirty="0">
                <a:solidFill>
                  <a:schemeClr val="accent2">
                    <a:lumMod val="75000"/>
                  </a:schemeClr>
                </a:solidFill>
                <a:uFill>
                  <a:solidFill>
                    <a:srgbClr val="BB562C"/>
                  </a:solidFill>
                </a:uFill>
                <a:latin typeface="Abadi" panose="020B0604020104020204" pitchFamily="34" charset="0"/>
                <a:cs typeface="Carlito"/>
              </a:rPr>
              <a:t>Background:</a:t>
            </a:r>
            <a:endParaRPr sz="3000" dirty="0">
              <a:solidFill>
                <a:schemeClr val="accent2">
                  <a:lumMod val="75000"/>
                </a:schemeClr>
              </a:solidFill>
              <a:latin typeface="Abadi" panose="020B0604020104020204" pitchFamily="34" charset="0"/>
              <a:cs typeface="Carlito"/>
            </a:endParaRPr>
          </a:p>
          <a:p>
            <a:pPr marL="253365" indent="-229235">
              <a:lnSpc>
                <a:spcPct val="100000"/>
              </a:lnSpc>
              <a:spcBef>
                <a:spcPts val="850"/>
              </a:spcBef>
              <a:buFont typeface="Arial"/>
              <a:buChar char="•"/>
              <a:tabLst>
                <a:tab pos="253365" algn="l"/>
                <a:tab pos="254000" algn="l"/>
              </a:tabLst>
            </a:pPr>
            <a:r>
              <a:rPr sz="2200" spc="-20" dirty="0">
                <a:solidFill>
                  <a:schemeClr val="accent2">
                    <a:lumMod val="75000"/>
                  </a:schemeClr>
                </a:solidFill>
                <a:latin typeface="Abadi" panose="020B0604020104020204" pitchFamily="34" charset="0"/>
                <a:cs typeface="Carlito"/>
              </a:rPr>
              <a:t>Commercial </a:t>
            </a:r>
            <a:r>
              <a:rPr sz="2200" spc="-10" dirty="0">
                <a:solidFill>
                  <a:schemeClr val="accent2">
                    <a:lumMod val="75000"/>
                  </a:schemeClr>
                </a:solidFill>
                <a:latin typeface="Abadi" panose="020B0604020104020204" pitchFamily="34" charset="0"/>
                <a:cs typeface="Carlito"/>
              </a:rPr>
              <a:t>Space </a:t>
            </a:r>
            <a:r>
              <a:rPr sz="2200" spc="-25" dirty="0">
                <a:solidFill>
                  <a:schemeClr val="accent2">
                    <a:lumMod val="75000"/>
                  </a:schemeClr>
                </a:solidFill>
                <a:latin typeface="Abadi" panose="020B0604020104020204" pitchFamily="34" charset="0"/>
                <a:cs typeface="Carlito"/>
              </a:rPr>
              <a:t>Age </a:t>
            </a:r>
            <a:r>
              <a:rPr sz="2200" spc="-5" dirty="0">
                <a:solidFill>
                  <a:schemeClr val="accent2">
                    <a:lumMod val="75000"/>
                  </a:schemeClr>
                </a:solidFill>
                <a:latin typeface="Abadi" panose="020B0604020104020204" pitchFamily="34" charset="0"/>
                <a:cs typeface="Carlito"/>
              </a:rPr>
              <a:t>is</a:t>
            </a:r>
            <a:r>
              <a:rPr sz="2200" spc="50" dirty="0">
                <a:solidFill>
                  <a:schemeClr val="accent2">
                    <a:lumMod val="75000"/>
                  </a:schemeClr>
                </a:solidFill>
                <a:latin typeface="Abadi" panose="020B0604020104020204" pitchFamily="34" charset="0"/>
                <a:cs typeface="Carlito"/>
              </a:rPr>
              <a:t> </a:t>
            </a:r>
            <a:r>
              <a:rPr sz="2200" spc="-20" dirty="0">
                <a:solidFill>
                  <a:schemeClr val="accent2">
                    <a:lumMod val="75000"/>
                  </a:schemeClr>
                </a:solidFill>
                <a:latin typeface="Abadi" panose="020B0604020104020204" pitchFamily="34" charset="0"/>
                <a:cs typeface="Carlito"/>
              </a:rPr>
              <a:t>Here</a:t>
            </a:r>
            <a:endParaRPr sz="2200" dirty="0">
              <a:solidFill>
                <a:schemeClr val="accent2">
                  <a:lumMod val="75000"/>
                </a:schemeClr>
              </a:solidFill>
              <a:latin typeface="Abadi" panose="020B0604020104020204" pitchFamily="34" charset="0"/>
              <a:cs typeface="Carlito"/>
            </a:endParaRPr>
          </a:p>
          <a:p>
            <a:pPr marL="253365" indent="-229235">
              <a:lnSpc>
                <a:spcPct val="100000"/>
              </a:lnSpc>
              <a:spcBef>
                <a:spcPts val="705"/>
              </a:spcBef>
              <a:buFont typeface="Arial"/>
              <a:buChar char="•"/>
              <a:tabLst>
                <a:tab pos="253365" algn="l"/>
                <a:tab pos="254000" algn="l"/>
              </a:tabLst>
            </a:pPr>
            <a:r>
              <a:rPr sz="2200" spc="-15" dirty="0">
                <a:solidFill>
                  <a:schemeClr val="accent2">
                    <a:lumMod val="75000"/>
                  </a:schemeClr>
                </a:solidFill>
                <a:latin typeface="Abadi" panose="020B0604020104020204" pitchFamily="34" charset="0"/>
                <a:cs typeface="Carlito"/>
              </a:rPr>
              <a:t>Space </a:t>
            </a:r>
            <a:r>
              <a:rPr sz="2200" spc="-5" dirty="0">
                <a:solidFill>
                  <a:schemeClr val="accent2">
                    <a:lumMod val="75000"/>
                  </a:schemeClr>
                </a:solidFill>
                <a:latin typeface="Abadi" panose="020B0604020104020204" pitchFamily="34" charset="0"/>
                <a:cs typeface="Carlito"/>
              </a:rPr>
              <a:t>X </a:t>
            </a:r>
            <a:r>
              <a:rPr sz="2200" spc="-15" dirty="0">
                <a:solidFill>
                  <a:schemeClr val="accent2">
                    <a:lumMod val="75000"/>
                  </a:schemeClr>
                </a:solidFill>
                <a:latin typeface="Abadi" panose="020B0604020104020204" pitchFamily="34" charset="0"/>
                <a:cs typeface="Carlito"/>
              </a:rPr>
              <a:t>has </a:t>
            </a:r>
            <a:r>
              <a:rPr sz="2200" spc="-20" dirty="0">
                <a:solidFill>
                  <a:schemeClr val="accent2">
                    <a:lumMod val="75000"/>
                  </a:schemeClr>
                </a:solidFill>
                <a:latin typeface="Abadi" panose="020B0604020104020204" pitchFamily="34" charset="0"/>
                <a:cs typeface="Carlito"/>
              </a:rPr>
              <a:t>best pricing </a:t>
            </a:r>
            <a:r>
              <a:rPr sz="2200" spc="-15" dirty="0">
                <a:solidFill>
                  <a:schemeClr val="accent2">
                    <a:lumMod val="75000"/>
                  </a:schemeClr>
                </a:solidFill>
                <a:latin typeface="Abadi" panose="020B0604020104020204" pitchFamily="34" charset="0"/>
                <a:cs typeface="Carlito"/>
              </a:rPr>
              <a:t>($62 </a:t>
            </a:r>
            <a:r>
              <a:rPr sz="2200" spc="-5" dirty="0">
                <a:solidFill>
                  <a:schemeClr val="accent2">
                    <a:lumMod val="75000"/>
                  </a:schemeClr>
                </a:solidFill>
                <a:latin typeface="Abadi" panose="020B0604020104020204" pitchFamily="34" charset="0"/>
                <a:cs typeface="Carlito"/>
              </a:rPr>
              <a:t>million </a:t>
            </a:r>
            <a:r>
              <a:rPr sz="2200" spc="-15" dirty="0">
                <a:solidFill>
                  <a:schemeClr val="accent2">
                    <a:lumMod val="75000"/>
                  </a:schemeClr>
                </a:solidFill>
                <a:latin typeface="Abadi" panose="020B0604020104020204" pitchFamily="34" charset="0"/>
                <a:cs typeface="Carlito"/>
              </a:rPr>
              <a:t>vs. </a:t>
            </a:r>
            <a:r>
              <a:rPr sz="2200" spc="-5" dirty="0">
                <a:solidFill>
                  <a:schemeClr val="accent2">
                    <a:lumMod val="75000"/>
                  </a:schemeClr>
                </a:solidFill>
                <a:latin typeface="Abadi" panose="020B0604020104020204" pitchFamily="34" charset="0"/>
                <a:cs typeface="Carlito"/>
              </a:rPr>
              <a:t>$165 million</a:t>
            </a:r>
            <a:r>
              <a:rPr sz="2200" spc="25" dirty="0">
                <a:solidFill>
                  <a:schemeClr val="accent2">
                    <a:lumMod val="75000"/>
                  </a:schemeClr>
                </a:solidFill>
                <a:latin typeface="Abadi" panose="020B0604020104020204" pitchFamily="34" charset="0"/>
                <a:cs typeface="Carlito"/>
              </a:rPr>
              <a:t> </a:t>
            </a:r>
            <a:r>
              <a:rPr sz="2200" spc="-5" dirty="0">
                <a:solidFill>
                  <a:schemeClr val="accent2">
                    <a:lumMod val="75000"/>
                  </a:schemeClr>
                </a:solidFill>
                <a:latin typeface="Abadi" panose="020B0604020104020204" pitchFamily="34" charset="0"/>
                <a:cs typeface="Carlito"/>
              </a:rPr>
              <a:t>USD)</a:t>
            </a:r>
            <a:endParaRPr sz="2200" dirty="0">
              <a:solidFill>
                <a:schemeClr val="accent2">
                  <a:lumMod val="75000"/>
                </a:schemeClr>
              </a:solidFill>
              <a:latin typeface="Abadi" panose="020B0604020104020204" pitchFamily="34" charset="0"/>
              <a:cs typeface="Carlito"/>
            </a:endParaRPr>
          </a:p>
          <a:p>
            <a:pPr marL="253365" indent="-229235">
              <a:lnSpc>
                <a:spcPct val="100000"/>
              </a:lnSpc>
              <a:spcBef>
                <a:spcPts val="695"/>
              </a:spcBef>
              <a:buFont typeface="Arial"/>
              <a:buChar char="•"/>
              <a:tabLst>
                <a:tab pos="253365" algn="l"/>
                <a:tab pos="254000" algn="l"/>
              </a:tabLst>
            </a:pPr>
            <a:r>
              <a:rPr sz="2200" spc="-25" dirty="0">
                <a:solidFill>
                  <a:schemeClr val="accent2">
                    <a:lumMod val="75000"/>
                  </a:schemeClr>
                </a:solidFill>
                <a:latin typeface="Abadi" panose="020B0604020104020204" pitchFamily="34" charset="0"/>
                <a:cs typeface="Carlito"/>
              </a:rPr>
              <a:t>Largely </a:t>
            </a:r>
            <a:r>
              <a:rPr sz="2200" spc="-15" dirty="0">
                <a:solidFill>
                  <a:schemeClr val="accent2">
                    <a:lumMod val="75000"/>
                  </a:schemeClr>
                </a:solidFill>
                <a:latin typeface="Abadi" panose="020B0604020104020204" pitchFamily="34" charset="0"/>
                <a:cs typeface="Carlito"/>
              </a:rPr>
              <a:t>due </a:t>
            </a:r>
            <a:r>
              <a:rPr sz="2200" spc="-30" dirty="0">
                <a:solidFill>
                  <a:schemeClr val="accent2">
                    <a:lumMod val="75000"/>
                  </a:schemeClr>
                </a:solidFill>
                <a:latin typeface="Abadi" panose="020B0604020104020204" pitchFamily="34" charset="0"/>
                <a:cs typeface="Carlito"/>
              </a:rPr>
              <a:t>to </a:t>
            </a:r>
            <a:r>
              <a:rPr sz="2200" spc="-5" dirty="0">
                <a:solidFill>
                  <a:schemeClr val="accent2">
                    <a:lumMod val="75000"/>
                  </a:schemeClr>
                </a:solidFill>
                <a:latin typeface="Abadi" panose="020B0604020104020204" pitchFamily="34" charset="0"/>
                <a:cs typeface="Carlito"/>
              </a:rPr>
              <a:t>ability </a:t>
            </a:r>
            <a:r>
              <a:rPr sz="2200" spc="-30" dirty="0">
                <a:solidFill>
                  <a:schemeClr val="accent2">
                    <a:lumMod val="75000"/>
                  </a:schemeClr>
                </a:solidFill>
                <a:latin typeface="Abadi" panose="020B0604020104020204" pitchFamily="34" charset="0"/>
                <a:cs typeface="Carlito"/>
              </a:rPr>
              <a:t>to recover </a:t>
            </a:r>
            <a:r>
              <a:rPr sz="2200" spc="-15" dirty="0">
                <a:solidFill>
                  <a:schemeClr val="accent2">
                    <a:lumMod val="75000"/>
                  </a:schemeClr>
                </a:solidFill>
                <a:latin typeface="Abadi" panose="020B0604020104020204" pitchFamily="34" charset="0"/>
                <a:cs typeface="Carlito"/>
              </a:rPr>
              <a:t>part </a:t>
            </a:r>
            <a:r>
              <a:rPr sz="2200" dirty="0">
                <a:solidFill>
                  <a:schemeClr val="accent2">
                    <a:lumMod val="75000"/>
                  </a:schemeClr>
                </a:solidFill>
                <a:latin typeface="Abadi" panose="020B0604020104020204" pitchFamily="34" charset="0"/>
                <a:cs typeface="Carlito"/>
              </a:rPr>
              <a:t>of </a:t>
            </a:r>
            <a:r>
              <a:rPr sz="2200" spc="-45" dirty="0">
                <a:solidFill>
                  <a:schemeClr val="accent2">
                    <a:lumMod val="75000"/>
                  </a:schemeClr>
                </a:solidFill>
                <a:latin typeface="Abadi" panose="020B0604020104020204" pitchFamily="34" charset="0"/>
                <a:cs typeface="Carlito"/>
              </a:rPr>
              <a:t>rocket </a:t>
            </a:r>
            <a:r>
              <a:rPr sz="2200" spc="-25" dirty="0">
                <a:solidFill>
                  <a:schemeClr val="accent2">
                    <a:lumMod val="75000"/>
                  </a:schemeClr>
                </a:solidFill>
                <a:latin typeface="Abadi" panose="020B0604020104020204" pitchFamily="34" charset="0"/>
                <a:cs typeface="Carlito"/>
              </a:rPr>
              <a:t>(Stage</a:t>
            </a:r>
            <a:r>
              <a:rPr sz="2200" spc="135" dirty="0">
                <a:solidFill>
                  <a:schemeClr val="accent2">
                    <a:lumMod val="75000"/>
                  </a:schemeClr>
                </a:solidFill>
                <a:latin typeface="Abadi" panose="020B0604020104020204" pitchFamily="34" charset="0"/>
                <a:cs typeface="Carlito"/>
              </a:rPr>
              <a:t> </a:t>
            </a:r>
            <a:r>
              <a:rPr sz="2200" spc="-5" dirty="0">
                <a:solidFill>
                  <a:schemeClr val="accent2">
                    <a:lumMod val="75000"/>
                  </a:schemeClr>
                </a:solidFill>
                <a:latin typeface="Abadi" panose="020B0604020104020204" pitchFamily="34" charset="0"/>
                <a:cs typeface="Carlito"/>
              </a:rPr>
              <a:t>1)</a:t>
            </a:r>
            <a:endParaRPr sz="2200" dirty="0">
              <a:solidFill>
                <a:schemeClr val="accent2">
                  <a:lumMod val="75000"/>
                </a:schemeClr>
              </a:solidFill>
              <a:latin typeface="Abadi" panose="020B0604020104020204" pitchFamily="34" charset="0"/>
              <a:cs typeface="Carlito"/>
            </a:endParaRPr>
          </a:p>
          <a:p>
            <a:pPr marL="253365" indent="-229235">
              <a:lnSpc>
                <a:spcPct val="100000"/>
              </a:lnSpc>
              <a:spcBef>
                <a:spcPts val="700"/>
              </a:spcBef>
              <a:buFont typeface="Arial"/>
              <a:buChar char="•"/>
              <a:tabLst>
                <a:tab pos="253365" algn="l"/>
                <a:tab pos="254000" algn="l"/>
              </a:tabLst>
            </a:pPr>
            <a:r>
              <a:rPr sz="2200" spc="-15" dirty="0">
                <a:solidFill>
                  <a:schemeClr val="accent2">
                    <a:lumMod val="75000"/>
                  </a:schemeClr>
                </a:solidFill>
                <a:latin typeface="Abadi" panose="020B0604020104020204" pitchFamily="34" charset="0"/>
                <a:cs typeface="Carlito"/>
              </a:rPr>
              <a:t>Space </a:t>
            </a:r>
            <a:r>
              <a:rPr sz="2200" spc="-5" dirty="0">
                <a:solidFill>
                  <a:schemeClr val="accent2">
                    <a:lumMod val="75000"/>
                  </a:schemeClr>
                </a:solidFill>
                <a:latin typeface="Abadi" panose="020B0604020104020204" pitchFamily="34" charset="0"/>
                <a:cs typeface="Carlito"/>
              </a:rPr>
              <a:t>Y </a:t>
            </a:r>
            <a:r>
              <a:rPr sz="2200" spc="-25" dirty="0">
                <a:solidFill>
                  <a:schemeClr val="accent2">
                    <a:lumMod val="75000"/>
                  </a:schemeClr>
                </a:solidFill>
                <a:latin typeface="Abadi" panose="020B0604020104020204" pitchFamily="34" charset="0"/>
                <a:cs typeface="Carlito"/>
              </a:rPr>
              <a:t>wants </a:t>
            </a:r>
            <a:r>
              <a:rPr sz="2200" spc="-30" dirty="0">
                <a:solidFill>
                  <a:schemeClr val="accent2">
                    <a:lumMod val="75000"/>
                  </a:schemeClr>
                </a:solidFill>
                <a:latin typeface="Abadi" panose="020B0604020104020204" pitchFamily="34" charset="0"/>
                <a:cs typeface="Carlito"/>
              </a:rPr>
              <a:t>to </a:t>
            </a:r>
            <a:r>
              <a:rPr sz="2200" spc="-25" dirty="0">
                <a:solidFill>
                  <a:schemeClr val="accent2">
                    <a:lumMod val="75000"/>
                  </a:schemeClr>
                </a:solidFill>
                <a:latin typeface="Abadi" panose="020B0604020104020204" pitchFamily="34" charset="0"/>
                <a:cs typeface="Carlito"/>
              </a:rPr>
              <a:t>compete </a:t>
            </a:r>
            <a:r>
              <a:rPr sz="2200" spc="-5" dirty="0">
                <a:solidFill>
                  <a:schemeClr val="accent2">
                    <a:lumMod val="75000"/>
                  </a:schemeClr>
                </a:solidFill>
                <a:latin typeface="Abadi" panose="020B0604020104020204" pitchFamily="34" charset="0"/>
                <a:cs typeface="Carlito"/>
              </a:rPr>
              <a:t>with </a:t>
            </a:r>
            <a:r>
              <a:rPr sz="2200" spc="-10" dirty="0">
                <a:solidFill>
                  <a:schemeClr val="accent2">
                    <a:lumMod val="75000"/>
                  </a:schemeClr>
                </a:solidFill>
                <a:latin typeface="Abadi" panose="020B0604020104020204" pitchFamily="34" charset="0"/>
                <a:cs typeface="Carlito"/>
              </a:rPr>
              <a:t>Space</a:t>
            </a:r>
            <a:r>
              <a:rPr sz="2200" spc="60" dirty="0">
                <a:solidFill>
                  <a:schemeClr val="accent2">
                    <a:lumMod val="75000"/>
                  </a:schemeClr>
                </a:solidFill>
                <a:latin typeface="Abadi" panose="020B0604020104020204" pitchFamily="34" charset="0"/>
                <a:cs typeface="Carlito"/>
              </a:rPr>
              <a:t> </a:t>
            </a:r>
            <a:r>
              <a:rPr sz="2200" spc="-5" dirty="0">
                <a:solidFill>
                  <a:schemeClr val="accent2">
                    <a:lumMod val="75000"/>
                  </a:schemeClr>
                </a:solidFill>
                <a:latin typeface="Abadi" panose="020B0604020104020204" pitchFamily="34" charset="0"/>
                <a:cs typeface="Carlito"/>
              </a:rPr>
              <a:t>X</a:t>
            </a:r>
            <a:endParaRPr sz="2200" dirty="0">
              <a:solidFill>
                <a:schemeClr val="accent2">
                  <a:lumMod val="75000"/>
                </a:schemeClr>
              </a:solidFill>
              <a:latin typeface="Abadi" panose="020B0604020104020204" pitchFamily="34" charset="0"/>
              <a:cs typeface="Carlito"/>
            </a:endParaRPr>
          </a:p>
          <a:p>
            <a:pPr>
              <a:lnSpc>
                <a:spcPct val="100000"/>
              </a:lnSpc>
              <a:buClr>
                <a:srgbClr val="BB562C"/>
              </a:buClr>
              <a:buFont typeface="Arial"/>
              <a:buChar char="•"/>
            </a:pPr>
            <a:endParaRPr sz="2500" dirty="0">
              <a:solidFill>
                <a:schemeClr val="accent2">
                  <a:lumMod val="75000"/>
                </a:schemeClr>
              </a:solidFill>
              <a:latin typeface="Abadi" panose="020B0604020104020204" pitchFamily="34" charset="0"/>
              <a:cs typeface="Carlito"/>
            </a:endParaRPr>
          </a:p>
          <a:p>
            <a:pPr>
              <a:lnSpc>
                <a:spcPct val="100000"/>
              </a:lnSpc>
              <a:spcBef>
                <a:spcPts val="15"/>
              </a:spcBef>
              <a:buClr>
                <a:srgbClr val="BB562C"/>
              </a:buClr>
              <a:buFont typeface="Arial"/>
              <a:buChar char="•"/>
            </a:pPr>
            <a:endParaRPr sz="3350" dirty="0">
              <a:solidFill>
                <a:schemeClr val="accent2">
                  <a:lumMod val="75000"/>
                </a:schemeClr>
              </a:solidFill>
              <a:latin typeface="Abadi" panose="020B0604020104020204" pitchFamily="34" charset="0"/>
              <a:cs typeface="Carlito"/>
            </a:endParaRPr>
          </a:p>
          <a:p>
            <a:pPr marL="144780" algn="ctr">
              <a:lnSpc>
                <a:spcPct val="100000"/>
              </a:lnSpc>
            </a:pPr>
            <a:r>
              <a:rPr sz="3000" u="heavy" spc="-20" dirty="0">
                <a:solidFill>
                  <a:schemeClr val="accent2">
                    <a:lumMod val="75000"/>
                  </a:schemeClr>
                </a:solidFill>
                <a:uFill>
                  <a:solidFill>
                    <a:srgbClr val="BB562C"/>
                  </a:solidFill>
                </a:uFill>
                <a:latin typeface="Abadi" panose="020B0604020104020204" pitchFamily="34" charset="0"/>
                <a:cs typeface="Carlito"/>
              </a:rPr>
              <a:t>Problem:</a:t>
            </a:r>
            <a:endParaRPr sz="3000" dirty="0">
              <a:solidFill>
                <a:schemeClr val="accent2">
                  <a:lumMod val="75000"/>
                </a:schemeClr>
              </a:solidFill>
              <a:latin typeface="Abadi" panose="020B0604020104020204" pitchFamily="34" charset="0"/>
              <a:cs typeface="Carlito"/>
            </a:endParaRPr>
          </a:p>
          <a:p>
            <a:pPr marL="240665" marR="591185" indent="-240665">
              <a:lnSpc>
                <a:spcPts val="2510"/>
              </a:lnSpc>
              <a:spcBef>
                <a:spcPts val="900"/>
              </a:spcBef>
              <a:buFont typeface="Arial"/>
              <a:buChar char="•"/>
              <a:tabLst>
                <a:tab pos="240665" algn="l"/>
                <a:tab pos="241300" algn="l"/>
              </a:tabLst>
            </a:pPr>
            <a:r>
              <a:rPr sz="2200" spc="-10" dirty="0">
                <a:solidFill>
                  <a:schemeClr val="accent2">
                    <a:lumMod val="75000"/>
                  </a:schemeClr>
                </a:solidFill>
                <a:latin typeface="Abadi" panose="020B0604020104020204" pitchFamily="34" charset="0"/>
                <a:cs typeface="Carlito"/>
              </a:rPr>
              <a:t>Space </a:t>
            </a:r>
            <a:r>
              <a:rPr sz="2200" spc="-5" dirty="0">
                <a:solidFill>
                  <a:schemeClr val="accent2">
                    <a:lumMod val="75000"/>
                  </a:schemeClr>
                </a:solidFill>
                <a:latin typeface="Abadi" panose="020B0604020104020204" pitchFamily="34" charset="0"/>
                <a:cs typeface="Carlito"/>
              </a:rPr>
              <a:t>Y </a:t>
            </a:r>
            <a:r>
              <a:rPr sz="2200" spc="-25" dirty="0">
                <a:solidFill>
                  <a:schemeClr val="accent2">
                    <a:lumMod val="75000"/>
                  </a:schemeClr>
                </a:solidFill>
                <a:latin typeface="Abadi" panose="020B0604020104020204" pitchFamily="34" charset="0"/>
                <a:cs typeface="Carlito"/>
              </a:rPr>
              <a:t>tasks </a:t>
            </a:r>
            <a:r>
              <a:rPr sz="2200" spc="-5" dirty="0">
                <a:solidFill>
                  <a:schemeClr val="accent2">
                    <a:lumMod val="75000"/>
                  </a:schemeClr>
                </a:solidFill>
                <a:latin typeface="Abadi" panose="020B0604020104020204" pitchFamily="34" charset="0"/>
                <a:cs typeface="Carlito"/>
              </a:rPr>
              <a:t>us </a:t>
            </a:r>
            <a:r>
              <a:rPr sz="2200" spc="-30" dirty="0">
                <a:solidFill>
                  <a:schemeClr val="accent2">
                    <a:lumMod val="75000"/>
                  </a:schemeClr>
                </a:solidFill>
                <a:latin typeface="Abadi" panose="020B0604020104020204" pitchFamily="34" charset="0"/>
                <a:cs typeface="Carlito"/>
              </a:rPr>
              <a:t>to </a:t>
            </a:r>
            <a:r>
              <a:rPr sz="2200" spc="-25" dirty="0">
                <a:solidFill>
                  <a:schemeClr val="accent2">
                    <a:lumMod val="75000"/>
                  </a:schemeClr>
                </a:solidFill>
                <a:latin typeface="Abadi" panose="020B0604020104020204" pitchFamily="34" charset="0"/>
                <a:cs typeface="Carlito"/>
              </a:rPr>
              <a:t>train </a:t>
            </a:r>
            <a:r>
              <a:rPr sz="2200" spc="-5" dirty="0">
                <a:solidFill>
                  <a:schemeClr val="accent2">
                    <a:lumMod val="75000"/>
                  </a:schemeClr>
                </a:solidFill>
                <a:latin typeface="Abadi" panose="020B0604020104020204" pitchFamily="34" charset="0"/>
                <a:cs typeface="Carlito"/>
              </a:rPr>
              <a:t>a machine learning model </a:t>
            </a:r>
            <a:r>
              <a:rPr sz="2200" spc="-60" dirty="0">
                <a:solidFill>
                  <a:schemeClr val="accent2">
                    <a:lumMod val="75000"/>
                  </a:schemeClr>
                </a:solidFill>
                <a:latin typeface="Abadi" panose="020B0604020104020204" pitchFamily="34" charset="0"/>
                <a:cs typeface="Carlito"/>
              </a:rPr>
              <a:t>to  </a:t>
            </a:r>
            <a:r>
              <a:rPr sz="2200" spc="-20" dirty="0">
                <a:solidFill>
                  <a:schemeClr val="accent2">
                    <a:lumMod val="75000"/>
                  </a:schemeClr>
                </a:solidFill>
                <a:latin typeface="Abadi" panose="020B0604020104020204" pitchFamily="34" charset="0"/>
                <a:cs typeface="Carlito"/>
              </a:rPr>
              <a:t>predict successful </a:t>
            </a:r>
            <a:r>
              <a:rPr sz="2200" spc="-25" dirty="0">
                <a:solidFill>
                  <a:schemeClr val="accent2">
                    <a:lumMod val="75000"/>
                  </a:schemeClr>
                </a:solidFill>
                <a:latin typeface="Abadi" panose="020B0604020104020204" pitchFamily="34" charset="0"/>
                <a:cs typeface="Carlito"/>
              </a:rPr>
              <a:t>Stage </a:t>
            </a:r>
            <a:r>
              <a:rPr sz="2200" spc="-5" dirty="0">
                <a:solidFill>
                  <a:schemeClr val="accent2">
                    <a:lumMod val="75000"/>
                  </a:schemeClr>
                </a:solidFill>
                <a:latin typeface="Abadi" panose="020B0604020104020204" pitchFamily="34" charset="0"/>
                <a:cs typeface="Carlito"/>
              </a:rPr>
              <a:t>1</a:t>
            </a:r>
            <a:r>
              <a:rPr sz="2200" spc="45" dirty="0">
                <a:solidFill>
                  <a:schemeClr val="accent2">
                    <a:lumMod val="75000"/>
                  </a:schemeClr>
                </a:solidFill>
                <a:latin typeface="Abadi" panose="020B0604020104020204" pitchFamily="34" charset="0"/>
                <a:cs typeface="Carlito"/>
              </a:rPr>
              <a:t> </a:t>
            </a:r>
            <a:r>
              <a:rPr sz="2200" spc="-25" dirty="0">
                <a:solidFill>
                  <a:schemeClr val="accent2">
                    <a:lumMod val="75000"/>
                  </a:schemeClr>
                </a:solidFill>
                <a:latin typeface="Abadi" panose="020B0604020104020204" pitchFamily="34" charset="0"/>
                <a:cs typeface="Carlito"/>
              </a:rPr>
              <a:t>recovery</a:t>
            </a:r>
            <a:endParaRPr sz="2200" dirty="0">
              <a:solidFill>
                <a:schemeClr val="accent2">
                  <a:lumMod val="75000"/>
                </a:schemeClr>
              </a:solidFill>
              <a:latin typeface="Abadi" panose="020B0604020104020204" pitchFamily="34" charset="0"/>
              <a:cs typeface="Carlito"/>
            </a:endParaRPr>
          </a:p>
        </p:txBody>
      </p:sp>
      <p:pic>
        <p:nvPicPr>
          <p:cNvPr id="8" name="Picture 7">
            <a:extLst>
              <a:ext uri="{FF2B5EF4-FFF2-40B4-BE49-F238E27FC236}">
                <a16:creationId xmlns:a16="http://schemas.microsoft.com/office/drawing/2014/main" id="{7294F1E8-C39F-E455-EDED-EA2C3D1E25F0}"/>
              </a:ext>
            </a:extLst>
          </p:cNvPr>
          <p:cNvPicPr>
            <a:picLocks noChangeAspect="1"/>
          </p:cNvPicPr>
          <p:nvPr/>
        </p:nvPicPr>
        <p:blipFill>
          <a:blip r:embed="rId3"/>
          <a:stretch>
            <a:fillRect/>
          </a:stretch>
        </p:blipFill>
        <p:spPr>
          <a:xfrm>
            <a:off x="434675" y="3514604"/>
            <a:ext cx="4030487" cy="2686335"/>
          </a:xfrm>
          <a:prstGeom prst="rect">
            <a:avLst/>
          </a:prstGeom>
        </p:spPr>
      </p:pic>
      <p:pic>
        <p:nvPicPr>
          <p:cNvPr id="9" name="Picture 8">
            <a:extLst>
              <a:ext uri="{FF2B5EF4-FFF2-40B4-BE49-F238E27FC236}">
                <a16:creationId xmlns:a16="http://schemas.microsoft.com/office/drawing/2014/main" id="{0333DC99-4DA0-13BC-8AC5-D77C44E290EC}"/>
              </a:ext>
            </a:extLst>
          </p:cNvPr>
          <p:cNvPicPr>
            <a:picLocks noChangeAspect="1"/>
          </p:cNvPicPr>
          <p:nvPr/>
        </p:nvPicPr>
        <p:blipFill rotWithShape="1">
          <a:blip r:embed="rId4"/>
          <a:srcRect t="37090" r="7790" b="29428"/>
          <a:stretch/>
        </p:blipFill>
        <p:spPr>
          <a:xfrm>
            <a:off x="62772" y="1828800"/>
            <a:ext cx="4402390" cy="89941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9626" y="5136473"/>
            <a:ext cx="10852363" cy="1182876"/>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pic>
        <p:nvPicPr>
          <p:cNvPr id="4" name="Picture 3">
            <a:extLst>
              <a:ext uri="{FF2B5EF4-FFF2-40B4-BE49-F238E27FC236}">
                <a16:creationId xmlns:a16="http://schemas.microsoft.com/office/drawing/2014/main" id="{425FA802-658D-A3C9-30E2-A2A8439388C8}"/>
              </a:ext>
            </a:extLst>
          </p:cNvPr>
          <p:cNvPicPr>
            <a:picLocks noChangeAspect="1"/>
          </p:cNvPicPr>
          <p:nvPr/>
        </p:nvPicPr>
        <p:blipFill>
          <a:blip r:embed="rId3"/>
          <a:stretch>
            <a:fillRect/>
          </a:stretch>
        </p:blipFill>
        <p:spPr>
          <a:xfrm>
            <a:off x="770011" y="1421723"/>
            <a:ext cx="8610600" cy="37147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82274"/>
            <a:ext cx="10551583" cy="694688"/>
          </a:xfrm>
          <a:prstGeom prst="rect">
            <a:avLst/>
          </a:prstGeom>
        </p:spPr>
        <p:txBody>
          <a:bodyPr lIns="91440" tIns="45720" rIns="91440" bIns="45720" anchor="t">
            <a:normAutofit fontScale="92500" lnSpcReduction="20000"/>
          </a:bodyPr>
          <a:lstStyle/>
          <a:p>
            <a:r>
              <a:rPr lang="en-US" dirty="0"/>
              <a:t>KSC LC-39A has the highest success rate with 10 successful landings and 3 failed landings.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pic>
        <p:nvPicPr>
          <p:cNvPr id="4" name="Picture 3">
            <a:extLst>
              <a:ext uri="{FF2B5EF4-FFF2-40B4-BE49-F238E27FC236}">
                <a16:creationId xmlns:a16="http://schemas.microsoft.com/office/drawing/2014/main" id="{E381E3D0-9E44-2C72-A4B9-2E8391100848}"/>
              </a:ext>
            </a:extLst>
          </p:cNvPr>
          <p:cNvPicPr>
            <a:picLocks noChangeAspect="1"/>
          </p:cNvPicPr>
          <p:nvPr/>
        </p:nvPicPr>
        <p:blipFill>
          <a:blip r:embed="rId3"/>
          <a:stretch>
            <a:fillRect/>
          </a:stretch>
        </p:blipFill>
        <p:spPr>
          <a:xfrm>
            <a:off x="906390" y="1538287"/>
            <a:ext cx="8042738" cy="349339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5218" y="4921665"/>
            <a:ext cx="10729455" cy="1255297"/>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pic>
        <p:nvPicPr>
          <p:cNvPr id="7" name="Picture 6">
            <a:extLst>
              <a:ext uri="{FF2B5EF4-FFF2-40B4-BE49-F238E27FC236}">
                <a16:creationId xmlns:a16="http://schemas.microsoft.com/office/drawing/2014/main" id="{3B865689-AAB1-2EBA-420F-E1500045AC5F}"/>
              </a:ext>
            </a:extLst>
          </p:cNvPr>
          <p:cNvPicPr>
            <a:picLocks noChangeAspect="1"/>
          </p:cNvPicPr>
          <p:nvPr/>
        </p:nvPicPr>
        <p:blipFill>
          <a:blip r:embed="rId3"/>
          <a:stretch>
            <a:fillRect/>
          </a:stretch>
        </p:blipFill>
        <p:spPr>
          <a:xfrm>
            <a:off x="455218" y="1454016"/>
            <a:ext cx="11736782" cy="31013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002374"/>
            <a:ext cx="10687961" cy="2023199"/>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models had virtually the same accuracy on the test set at 83.33% accuracy.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should be noted that test size is small at only sample size of 18.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can cause large variance in accuracy results, such as those in Decision Tree Classifier model in repeated runs.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77F6248F-8AE1-EC6D-9196-441DA45F7DA5}"/>
              </a:ext>
            </a:extLst>
          </p:cNvPr>
          <p:cNvSpPr/>
          <p:nvPr/>
        </p:nvSpPr>
        <p:spPr>
          <a:xfrm>
            <a:off x="770011" y="1356909"/>
            <a:ext cx="4566487" cy="264546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7226" y="4437090"/>
            <a:ext cx="10828385" cy="2862187"/>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B7EE3213-D12A-4C44-AA14-BB1DE71D3105}"/>
              </a:ext>
            </a:extLst>
          </p:cNvPr>
          <p:cNvSpPr/>
          <p:nvPr/>
        </p:nvSpPr>
        <p:spPr>
          <a:xfrm>
            <a:off x="1554480" y="1433410"/>
            <a:ext cx="3557166" cy="3003680"/>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308D06F0-03B7-6A32-6BDE-13357EA96292}"/>
              </a:ext>
            </a:extLst>
          </p:cNvPr>
          <p:cNvSpPr txBox="1"/>
          <p:nvPr/>
        </p:nvSpPr>
        <p:spPr>
          <a:xfrm>
            <a:off x="7175917" y="2269353"/>
            <a:ext cx="3077710" cy="923330"/>
          </a:xfrm>
          <a:prstGeom prst="rect">
            <a:avLst/>
          </a:prstGeom>
          <a:noFill/>
        </p:spPr>
        <p:txBody>
          <a:bodyPr wrap="square">
            <a:spAutoFit/>
          </a:bodyPr>
          <a:lstStyle/>
          <a:p>
            <a:r>
              <a:rPr lang="en-US" dirty="0">
                <a:latin typeface="Abadi" panose="020B0604020104020204" pitchFamily="34" charset="0"/>
              </a:rPr>
              <a:t>Correct predictions are  on a diagonal from top  left to bottom right</a:t>
            </a:r>
            <a:endParaRPr lang="en-IN"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00109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GitHub repository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https://github.com/amruthpai123/IBMdatascience/tree/main</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Instructors: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Instructors: Rav Ahuja, Alex </a:t>
            </a:r>
            <a:r>
              <a:rPr lang="en-US" sz="2200" dirty="0" err="1">
                <a:solidFill>
                  <a:schemeClr val="accent3">
                    <a:lumMod val="25000"/>
                  </a:schemeClr>
                </a:solidFill>
                <a:latin typeface="Abadi" panose="020B0604020104020204" pitchFamily="34" charset="0"/>
              </a:rPr>
              <a:t>Aklson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Aije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Egwaikhide</a:t>
            </a:r>
            <a:r>
              <a:rPr lang="en-US" sz="2200" dirty="0">
                <a:solidFill>
                  <a:schemeClr val="accent3">
                    <a:lumMod val="25000"/>
                  </a:schemeClr>
                </a:solidFill>
                <a:latin typeface="Abadi" panose="020B0604020104020204" pitchFamily="34" charset="0"/>
              </a:rPr>
              <a:t>, Svetlana Levitan, Romeo </a:t>
            </a:r>
            <a:r>
              <a:rPr lang="en-US" sz="2200" dirty="0" err="1">
                <a:solidFill>
                  <a:schemeClr val="accent3">
                    <a:lumMod val="25000"/>
                  </a:schemeClr>
                </a:solidFill>
                <a:latin typeface="Abadi" panose="020B0604020104020204" pitchFamily="34" charset="0"/>
              </a:rPr>
              <a:t>Kienzler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Polong</a:t>
            </a:r>
            <a:r>
              <a:rPr lang="en-US" sz="2200" dirty="0">
                <a:solidFill>
                  <a:schemeClr val="accent3">
                    <a:lumMod val="25000"/>
                  </a:schemeClr>
                </a:solidFill>
                <a:latin typeface="Abadi" panose="020B0604020104020204" pitchFamily="34" charset="0"/>
              </a:rPr>
              <a:t> Lin, Joseph </a:t>
            </a:r>
            <a:r>
              <a:rPr lang="en-US" sz="2200" dirty="0" err="1">
                <a:solidFill>
                  <a:schemeClr val="accent3">
                    <a:lumMod val="25000"/>
                  </a:schemeClr>
                </a:solidFill>
                <a:latin typeface="Abadi" panose="020B0604020104020204" pitchFamily="34" charset="0"/>
              </a:rPr>
              <a:t>Santarcangelo</a:t>
            </a:r>
            <a:r>
              <a:rPr lang="en-US" sz="2200" dirty="0">
                <a:solidFill>
                  <a:schemeClr val="accent3">
                    <a:lumMod val="25000"/>
                  </a:schemeClr>
                </a:solidFill>
                <a:latin typeface="Abadi" panose="020B0604020104020204" pitchFamily="34" charset="0"/>
              </a:rPr>
              <a:t>, Azim </a:t>
            </a:r>
            <a:r>
              <a:rPr lang="en-US" sz="2200" dirty="0" err="1">
                <a:solidFill>
                  <a:schemeClr val="accent3">
                    <a:lumMod val="25000"/>
                  </a:schemeClr>
                </a:solidFill>
                <a:latin typeface="Abadi" panose="020B0604020104020204" pitchFamily="34" charset="0"/>
              </a:rPr>
              <a:t>Hirjani</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Hima</a:t>
            </a:r>
            <a:r>
              <a:rPr lang="en-US" sz="2200" dirty="0">
                <a:solidFill>
                  <a:schemeClr val="accent3">
                    <a:lumMod val="25000"/>
                  </a:schemeClr>
                </a:solidFill>
                <a:latin typeface="Abadi" panose="020B0604020104020204" pitchFamily="34" charset="0"/>
              </a:rPr>
              <a:t> Vasudevan, </a:t>
            </a:r>
            <a:r>
              <a:rPr lang="en-US" sz="2200" dirty="0" err="1">
                <a:solidFill>
                  <a:schemeClr val="accent3">
                    <a:lumMod val="25000"/>
                  </a:schemeClr>
                </a:solidFill>
                <a:latin typeface="Abadi" panose="020B0604020104020204" pitchFamily="34" charset="0"/>
              </a:rPr>
              <a:t>Saishruthi</a:t>
            </a:r>
            <a:r>
              <a:rPr lang="en-US" sz="2200" dirty="0">
                <a:solidFill>
                  <a:schemeClr val="accent3">
                    <a:lumMod val="25000"/>
                  </a:schemeClr>
                </a:solidFill>
                <a:latin typeface="Abadi" panose="020B0604020104020204" pitchFamily="34" charset="0"/>
              </a:rPr>
              <a:t> Swaminathan, Saeed </a:t>
            </a:r>
            <a:r>
              <a:rPr lang="en-US" sz="2200" dirty="0" err="1">
                <a:solidFill>
                  <a:schemeClr val="accent3">
                    <a:lumMod val="25000"/>
                  </a:schemeClr>
                </a:solidFill>
                <a:latin typeface="Abadi" panose="020B0604020104020204" pitchFamily="34" charset="0"/>
              </a:rPr>
              <a:t>Aghabozorgi</a:t>
            </a:r>
            <a:r>
              <a:rPr lang="en-US" sz="2200" dirty="0">
                <a:solidFill>
                  <a:schemeClr val="accent3">
                    <a:lumMod val="25000"/>
                  </a:schemeClr>
                </a:solidFill>
                <a:latin typeface="Abadi" panose="020B0604020104020204" pitchFamily="34" charset="0"/>
              </a:rPr>
              <a:t>, Yan Luo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Special Thanks to All Instructors: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https://www.coursera.org/professional-certificates/ibm-data-science?#instructors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GridSearchCV</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293"/>
            <a:ext cx="10687961" cy="4634279"/>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0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a:t>
            </a:r>
            <a:r>
              <a:rPr lang="en-US" sz="2000" dirty="0" err="1">
                <a:solidFill>
                  <a:schemeClr val="accent3">
                    <a:lumMod val="25000"/>
                  </a:schemeClr>
                </a:solidFill>
                <a:latin typeface="Abadi" panose="020B0604020104020204" pitchFamily="34" charset="0"/>
              </a:rPr>
              <a:t>webscraping</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b="1" u="sng"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Date, </a:t>
            </a:r>
            <a:r>
              <a:rPr lang="en-US" sz="2000" dirty="0" err="1">
                <a:solidFill>
                  <a:schemeClr val="accent3">
                    <a:lumMod val="25000"/>
                  </a:schemeClr>
                </a:solidFill>
                <a:latin typeface="Abadi" panose="020B0604020104020204" pitchFamily="34" charset="0"/>
              </a:rPr>
              <a:t>BoosterVersion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Outcome, Flights, </a:t>
            </a:r>
            <a:r>
              <a:rPr lang="en-US" sz="2000" dirty="0" err="1">
                <a:solidFill>
                  <a:schemeClr val="accent3">
                    <a:lumMod val="25000"/>
                  </a:schemeClr>
                </a:solidFill>
                <a:latin typeface="Abadi" panose="020B0604020104020204" pitchFamily="34" charset="0"/>
              </a:rPr>
              <a:t>GridFins</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Reused, Legs,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Block, </a:t>
            </a:r>
            <a:r>
              <a:rPr lang="en-US" sz="2000" dirty="0" err="1">
                <a:solidFill>
                  <a:schemeClr val="accent3">
                    <a:lumMod val="25000"/>
                  </a:schemeClr>
                </a:solidFill>
                <a:latin typeface="Abadi" panose="020B0604020104020204" pitchFamily="34" charset="0"/>
              </a:rPr>
              <a:t>ReusedCount</a:t>
            </a:r>
            <a:r>
              <a:rPr lang="en-US" sz="20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000" b="1" u="sng" dirty="0">
                <a:solidFill>
                  <a:schemeClr val="accent3">
                    <a:lumMod val="25000"/>
                  </a:schemeClr>
                </a:solidFill>
                <a:latin typeface="Abadi" panose="020B0604020104020204" pitchFamily="34" charset="0"/>
              </a:rPr>
              <a:t>Wikipedia </a:t>
            </a:r>
            <a:r>
              <a:rPr lang="en-US" sz="2000" b="1" u="sng" dirty="0" err="1">
                <a:solidFill>
                  <a:schemeClr val="accent3">
                    <a:lumMod val="25000"/>
                  </a:schemeClr>
                </a:solidFill>
                <a:latin typeface="Abadi" panose="020B0604020104020204" pitchFamily="34" charset="0"/>
              </a:rPr>
              <a:t>Webscrape</a:t>
            </a:r>
            <a:r>
              <a:rPr lang="en-US" sz="2000" b="1" u="sng" dirty="0">
                <a:solidFill>
                  <a:schemeClr val="accent3">
                    <a:lumMod val="25000"/>
                  </a:schemeClr>
                </a:solidFill>
                <a:latin typeface="Abadi" panose="020B0604020104020204" pitchFamily="34" charset="0"/>
              </a:rPr>
              <a:t> Data Columns:</a:t>
            </a:r>
          </a:p>
          <a:p>
            <a:pPr>
              <a:lnSpc>
                <a:spcPct val="100000"/>
              </a:lnSpc>
              <a:spcBef>
                <a:spcPts val="1400"/>
              </a:spcBef>
            </a:pPr>
            <a:r>
              <a:rPr lang="en-US" sz="2000" dirty="0">
                <a:solidFill>
                  <a:schemeClr val="accent3">
                    <a:lumMod val="25000"/>
                  </a:schemeClr>
                </a:solidFill>
                <a:latin typeface="Abadi" panose="020B0604020104020204" pitchFamily="34" charset="0"/>
              </a:rPr>
              <a:t>Flight No., Launch site, Payload,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97525" y="1349115"/>
            <a:ext cx="6750178" cy="467645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91313" y="1505736"/>
            <a:ext cx="4406211" cy="4461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a:lnSpc>
                <a:spcPct val="100000"/>
              </a:lnSpc>
              <a:spcBef>
                <a:spcPts val="1400"/>
              </a:spcBef>
            </a:pPr>
            <a:r>
              <a:rPr lang="en-US" sz="2000" dirty="0">
                <a:latin typeface="Abadi" panose="020B0604020104020204" pitchFamily="34" charset="0"/>
                <a:hlinkClick r:id="rId3"/>
              </a:rPr>
              <a:t>https://github.com/amruthpai123/IBMdatascience/blob/main/CapstoneProject/SpaceXFalcon9DataCollection.ipynb</a:t>
            </a:r>
            <a:r>
              <a:rPr lang="en-US" sz="18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3" name="object 6">
            <a:extLst>
              <a:ext uri="{FF2B5EF4-FFF2-40B4-BE49-F238E27FC236}">
                <a16:creationId xmlns:a16="http://schemas.microsoft.com/office/drawing/2014/main" id="{6A475D14-8809-0C5A-2CE8-0D8F5A4FF842}"/>
              </a:ext>
            </a:extLst>
          </p:cNvPr>
          <p:cNvSpPr/>
          <p:nvPr/>
        </p:nvSpPr>
        <p:spPr>
          <a:xfrm>
            <a:off x="5062728" y="1754123"/>
            <a:ext cx="237744" cy="1389888"/>
          </a:xfrm>
          <a:prstGeom prst="rect">
            <a:avLst/>
          </a:prstGeom>
          <a:blipFill>
            <a:blip r:embed="rId4" cstate="print"/>
            <a:stretch>
              <a:fillRect/>
            </a:stretch>
          </a:blipFill>
        </p:spPr>
        <p:txBody>
          <a:bodyPr wrap="square" lIns="0" tIns="0" rIns="0" bIns="0" rtlCol="0"/>
          <a:lstStyle/>
          <a:p>
            <a:endParaRPr/>
          </a:p>
        </p:txBody>
      </p:sp>
      <p:grpSp>
        <p:nvGrpSpPr>
          <p:cNvPr id="54" name="object 7">
            <a:extLst>
              <a:ext uri="{FF2B5EF4-FFF2-40B4-BE49-F238E27FC236}">
                <a16:creationId xmlns:a16="http://schemas.microsoft.com/office/drawing/2014/main" id="{DB3FDBC7-BB2A-3DEC-52D6-DA473261D91C}"/>
              </a:ext>
            </a:extLst>
          </p:cNvPr>
          <p:cNvGrpSpPr/>
          <p:nvPr/>
        </p:nvGrpSpPr>
        <p:grpSpPr>
          <a:xfrm>
            <a:off x="4782311" y="1478280"/>
            <a:ext cx="1851660" cy="1607820"/>
            <a:chOff x="4782311" y="1478280"/>
            <a:chExt cx="1851660" cy="1607820"/>
          </a:xfrm>
        </p:grpSpPr>
        <p:sp>
          <p:nvSpPr>
            <p:cNvPr id="55" name="object 8">
              <a:extLst>
                <a:ext uri="{FF2B5EF4-FFF2-40B4-BE49-F238E27FC236}">
                  <a16:creationId xmlns:a16="http://schemas.microsoft.com/office/drawing/2014/main" id="{7A699E43-4DE0-3CB6-BCA0-CAED1AC1CD72}"/>
                </a:ext>
              </a:extLst>
            </p:cNvPr>
            <p:cNvSpPr/>
            <p:nvPr/>
          </p:nvSpPr>
          <p:spPr>
            <a:xfrm>
              <a:off x="5084063" y="1766316"/>
              <a:ext cx="158496" cy="1319784"/>
            </a:xfrm>
            <a:prstGeom prst="rect">
              <a:avLst/>
            </a:prstGeom>
            <a:blipFill>
              <a:blip r:embed="rId5" cstate="print"/>
              <a:stretch>
                <a:fillRect/>
              </a:stretch>
            </a:blipFill>
          </p:spPr>
          <p:txBody>
            <a:bodyPr wrap="square" lIns="0" tIns="0" rIns="0" bIns="0" rtlCol="0"/>
            <a:lstStyle/>
            <a:p>
              <a:endParaRPr/>
            </a:p>
          </p:txBody>
        </p:sp>
        <p:sp>
          <p:nvSpPr>
            <p:cNvPr id="56" name="object 9">
              <a:extLst>
                <a:ext uri="{FF2B5EF4-FFF2-40B4-BE49-F238E27FC236}">
                  <a16:creationId xmlns:a16="http://schemas.microsoft.com/office/drawing/2014/main" id="{C16C9D0C-C844-2B12-D468-066CA402A624}"/>
                </a:ext>
              </a:extLst>
            </p:cNvPr>
            <p:cNvSpPr/>
            <p:nvPr/>
          </p:nvSpPr>
          <p:spPr>
            <a:xfrm>
              <a:off x="4782311" y="1478280"/>
              <a:ext cx="1851660" cy="1143000"/>
            </a:xfrm>
            <a:prstGeom prst="rect">
              <a:avLst/>
            </a:prstGeom>
            <a:blipFill>
              <a:blip r:embed="rId6" cstate="print"/>
              <a:stretch>
                <a:fillRect/>
              </a:stretch>
            </a:blipFill>
          </p:spPr>
          <p:txBody>
            <a:bodyPr wrap="square" lIns="0" tIns="0" rIns="0" bIns="0" rtlCol="0"/>
            <a:lstStyle/>
            <a:p>
              <a:endParaRPr/>
            </a:p>
          </p:txBody>
        </p:sp>
        <p:sp>
          <p:nvSpPr>
            <p:cNvPr id="57" name="object 10">
              <a:extLst>
                <a:ext uri="{FF2B5EF4-FFF2-40B4-BE49-F238E27FC236}">
                  <a16:creationId xmlns:a16="http://schemas.microsoft.com/office/drawing/2014/main" id="{36967236-9AB8-EF8B-6EE2-5861E17967AC}"/>
                </a:ext>
              </a:extLst>
            </p:cNvPr>
            <p:cNvSpPr/>
            <p:nvPr/>
          </p:nvSpPr>
          <p:spPr>
            <a:xfrm>
              <a:off x="4888991" y="1719072"/>
              <a:ext cx="1677923" cy="696467"/>
            </a:xfrm>
            <a:prstGeom prst="rect">
              <a:avLst/>
            </a:prstGeom>
            <a:blipFill>
              <a:blip r:embed="rId7" cstate="print"/>
              <a:stretch>
                <a:fillRect/>
              </a:stretch>
            </a:blipFill>
          </p:spPr>
          <p:txBody>
            <a:bodyPr wrap="square" lIns="0" tIns="0" rIns="0" bIns="0" rtlCol="0"/>
            <a:lstStyle/>
            <a:p>
              <a:endParaRPr/>
            </a:p>
          </p:txBody>
        </p:sp>
        <p:sp>
          <p:nvSpPr>
            <p:cNvPr id="58" name="object 11">
              <a:extLst>
                <a:ext uri="{FF2B5EF4-FFF2-40B4-BE49-F238E27FC236}">
                  <a16:creationId xmlns:a16="http://schemas.microsoft.com/office/drawing/2014/main" id="{A13B8BA4-B117-28C1-AC90-B18767710A14}"/>
                </a:ext>
              </a:extLst>
            </p:cNvPr>
            <p:cNvSpPr/>
            <p:nvPr/>
          </p:nvSpPr>
          <p:spPr>
            <a:xfrm>
              <a:off x="4803647" y="1499616"/>
              <a:ext cx="1772411" cy="1063752"/>
            </a:xfrm>
            <a:prstGeom prst="rect">
              <a:avLst/>
            </a:prstGeom>
            <a:blipFill>
              <a:blip r:embed="rId8" cstate="print"/>
              <a:stretch>
                <a:fillRect/>
              </a:stretch>
            </a:blipFill>
          </p:spPr>
          <p:txBody>
            <a:bodyPr wrap="square" lIns="0" tIns="0" rIns="0" bIns="0" rtlCol="0"/>
            <a:lstStyle/>
            <a:p>
              <a:endParaRPr/>
            </a:p>
          </p:txBody>
        </p:sp>
      </p:grpSp>
      <p:sp>
        <p:nvSpPr>
          <p:cNvPr id="59" name="object 12">
            <a:extLst>
              <a:ext uri="{FF2B5EF4-FFF2-40B4-BE49-F238E27FC236}">
                <a16:creationId xmlns:a16="http://schemas.microsoft.com/office/drawing/2014/main" id="{DD048F74-B402-144A-43F1-320EA7E98672}"/>
              </a:ext>
            </a:extLst>
          </p:cNvPr>
          <p:cNvSpPr txBox="1"/>
          <p:nvPr/>
        </p:nvSpPr>
        <p:spPr>
          <a:xfrm>
            <a:off x="5015865" y="176606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60" name="object 13">
            <a:extLst>
              <a:ext uri="{FF2B5EF4-FFF2-40B4-BE49-F238E27FC236}">
                <a16:creationId xmlns:a16="http://schemas.microsoft.com/office/drawing/2014/main" id="{F7AE38CB-F673-7C2A-13D5-77B109118C50}"/>
              </a:ext>
            </a:extLst>
          </p:cNvPr>
          <p:cNvGrpSpPr/>
          <p:nvPr/>
        </p:nvGrpSpPr>
        <p:grpSpPr>
          <a:xfrm>
            <a:off x="4782311" y="2807207"/>
            <a:ext cx="1851660" cy="1666239"/>
            <a:chOff x="4782311" y="2807207"/>
            <a:chExt cx="1851660" cy="1666239"/>
          </a:xfrm>
        </p:grpSpPr>
        <p:sp>
          <p:nvSpPr>
            <p:cNvPr id="61" name="object 14">
              <a:extLst>
                <a:ext uri="{FF2B5EF4-FFF2-40B4-BE49-F238E27FC236}">
                  <a16:creationId xmlns:a16="http://schemas.microsoft.com/office/drawing/2014/main" id="{93C5024E-6579-2966-3B32-4B7C0AAE39EF}"/>
                </a:ext>
              </a:extLst>
            </p:cNvPr>
            <p:cNvSpPr/>
            <p:nvPr/>
          </p:nvSpPr>
          <p:spPr>
            <a:xfrm>
              <a:off x="5062727" y="3073907"/>
              <a:ext cx="237744" cy="1399032"/>
            </a:xfrm>
            <a:prstGeom prst="rect">
              <a:avLst/>
            </a:prstGeom>
            <a:blipFill>
              <a:blip r:embed="rId9" cstate="print"/>
              <a:stretch>
                <a:fillRect/>
              </a:stretch>
            </a:blipFill>
          </p:spPr>
          <p:txBody>
            <a:bodyPr wrap="square" lIns="0" tIns="0" rIns="0" bIns="0" rtlCol="0"/>
            <a:lstStyle/>
            <a:p>
              <a:endParaRPr/>
            </a:p>
          </p:txBody>
        </p:sp>
        <p:sp>
          <p:nvSpPr>
            <p:cNvPr id="62" name="object 15">
              <a:extLst>
                <a:ext uri="{FF2B5EF4-FFF2-40B4-BE49-F238E27FC236}">
                  <a16:creationId xmlns:a16="http://schemas.microsoft.com/office/drawing/2014/main" id="{4A722794-68EE-60FC-12EA-4D8F4838CBE8}"/>
                </a:ext>
              </a:extLst>
            </p:cNvPr>
            <p:cNvSpPr/>
            <p:nvPr/>
          </p:nvSpPr>
          <p:spPr>
            <a:xfrm>
              <a:off x="5084063" y="3095243"/>
              <a:ext cx="158496" cy="1319784"/>
            </a:xfrm>
            <a:prstGeom prst="rect">
              <a:avLst/>
            </a:prstGeom>
            <a:blipFill>
              <a:blip r:embed="rId5" cstate="print"/>
              <a:stretch>
                <a:fillRect/>
              </a:stretch>
            </a:blipFill>
          </p:spPr>
          <p:txBody>
            <a:bodyPr wrap="square" lIns="0" tIns="0" rIns="0" bIns="0" rtlCol="0"/>
            <a:lstStyle/>
            <a:p>
              <a:endParaRPr/>
            </a:p>
          </p:txBody>
        </p:sp>
        <p:sp>
          <p:nvSpPr>
            <p:cNvPr id="63" name="object 16">
              <a:extLst>
                <a:ext uri="{FF2B5EF4-FFF2-40B4-BE49-F238E27FC236}">
                  <a16:creationId xmlns:a16="http://schemas.microsoft.com/office/drawing/2014/main" id="{CE5B97DB-A900-D25C-615A-A1FA487D0C21}"/>
                </a:ext>
              </a:extLst>
            </p:cNvPr>
            <p:cNvSpPr/>
            <p:nvPr/>
          </p:nvSpPr>
          <p:spPr>
            <a:xfrm>
              <a:off x="4782311" y="2807207"/>
              <a:ext cx="1851660" cy="1143000"/>
            </a:xfrm>
            <a:prstGeom prst="rect">
              <a:avLst/>
            </a:prstGeom>
            <a:blipFill>
              <a:blip r:embed="rId6" cstate="print"/>
              <a:stretch>
                <a:fillRect/>
              </a:stretch>
            </a:blipFill>
          </p:spPr>
          <p:txBody>
            <a:bodyPr wrap="square" lIns="0" tIns="0" rIns="0" bIns="0" rtlCol="0"/>
            <a:lstStyle/>
            <a:p>
              <a:endParaRPr/>
            </a:p>
          </p:txBody>
        </p:sp>
        <p:sp>
          <p:nvSpPr>
            <p:cNvPr id="64" name="object 17">
              <a:extLst>
                <a:ext uri="{FF2B5EF4-FFF2-40B4-BE49-F238E27FC236}">
                  <a16:creationId xmlns:a16="http://schemas.microsoft.com/office/drawing/2014/main" id="{A84AA5C0-2F18-DB31-5E77-3524173AA799}"/>
                </a:ext>
              </a:extLst>
            </p:cNvPr>
            <p:cNvSpPr/>
            <p:nvPr/>
          </p:nvSpPr>
          <p:spPr>
            <a:xfrm>
              <a:off x="4888991" y="2839211"/>
              <a:ext cx="1677923" cy="1115568"/>
            </a:xfrm>
            <a:prstGeom prst="rect">
              <a:avLst/>
            </a:prstGeom>
            <a:blipFill>
              <a:blip r:embed="rId10" cstate="print"/>
              <a:stretch>
                <a:fillRect/>
              </a:stretch>
            </a:blipFill>
          </p:spPr>
          <p:txBody>
            <a:bodyPr wrap="square" lIns="0" tIns="0" rIns="0" bIns="0" rtlCol="0"/>
            <a:lstStyle/>
            <a:p>
              <a:endParaRPr/>
            </a:p>
          </p:txBody>
        </p:sp>
        <p:sp>
          <p:nvSpPr>
            <p:cNvPr id="65" name="object 18">
              <a:extLst>
                <a:ext uri="{FF2B5EF4-FFF2-40B4-BE49-F238E27FC236}">
                  <a16:creationId xmlns:a16="http://schemas.microsoft.com/office/drawing/2014/main" id="{38079ED4-8E38-A7AC-853A-6C5EF8F2EB57}"/>
                </a:ext>
              </a:extLst>
            </p:cNvPr>
            <p:cNvSpPr/>
            <p:nvPr/>
          </p:nvSpPr>
          <p:spPr>
            <a:xfrm>
              <a:off x="4803647" y="2828543"/>
              <a:ext cx="1772411" cy="1063752"/>
            </a:xfrm>
            <a:prstGeom prst="rect">
              <a:avLst/>
            </a:prstGeom>
            <a:blipFill>
              <a:blip r:embed="rId8" cstate="print"/>
              <a:stretch>
                <a:fillRect/>
              </a:stretch>
            </a:blipFill>
          </p:spPr>
          <p:txBody>
            <a:bodyPr wrap="square" lIns="0" tIns="0" rIns="0" bIns="0" rtlCol="0"/>
            <a:lstStyle/>
            <a:p>
              <a:endParaRPr/>
            </a:p>
          </p:txBody>
        </p:sp>
      </p:grpSp>
      <p:sp>
        <p:nvSpPr>
          <p:cNvPr id="66" name="object 19">
            <a:extLst>
              <a:ext uri="{FF2B5EF4-FFF2-40B4-BE49-F238E27FC236}">
                <a16:creationId xmlns:a16="http://schemas.microsoft.com/office/drawing/2014/main" id="{DAB01008-86A1-1370-F69E-E4799A523FA7}"/>
              </a:ext>
            </a:extLst>
          </p:cNvPr>
          <p:cNvSpPr txBox="1"/>
          <p:nvPr/>
        </p:nvSpPr>
        <p:spPr>
          <a:xfrm>
            <a:off x="5015865" y="288658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67" name="object 20">
            <a:extLst>
              <a:ext uri="{FF2B5EF4-FFF2-40B4-BE49-F238E27FC236}">
                <a16:creationId xmlns:a16="http://schemas.microsoft.com/office/drawing/2014/main" id="{F0428E3A-8BFA-02F8-53B9-59AFAEB32ED1}"/>
              </a:ext>
            </a:extLst>
          </p:cNvPr>
          <p:cNvGrpSpPr/>
          <p:nvPr/>
        </p:nvGrpSpPr>
        <p:grpSpPr>
          <a:xfrm>
            <a:off x="4782311" y="4137659"/>
            <a:ext cx="2790825" cy="1141730"/>
            <a:chOff x="4782311" y="4137659"/>
            <a:chExt cx="2790825" cy="1141730"/>
          </a:xfrm>
        </p:grpSpPr>
        <p:sp>
          <p:nvSpPr>
            <p:cNvPr id="68" name="object 21">
              <a:extLst>
                <a:ext uri="{FF2B5EF4-FFF2-40B4-BE49-F238E27FC236}">
                  <a16:creationId xmlns:a16="http://schemas.microsoft.com/office/drawing/2014/main" id="{40B5091D-8D49-589A-E69D-B93CF2E7D704}"/>
                </a:ext>
              </a:extLst>
            </p:cNvPr>
            <p:cNvSpPr/>
            <p:nvPr/>
          </p:nvSpPr>
          <p:spPr>
            <a:xfrm>
              <a:off x="5146547" y="4319015"/>
              <a:ext cx="2426207" cy="239268"/>
            </a:xfrm>
            <a:prstGeom prst="rect">
              <a:avLst/>
            </a:prstGeom>
            <a:blipFill>
              <a:blip r:embed="rId11" cstate="print"/>
              <a:stretch>
                <a:fillRect/>
              </a:stretch>
            </a:blipFill>
          </p:spPr>
          <p:txBody>
            <a:bodyPr wrap="square" lIns="0" tIns="0" rIns="0" bIns="0" rtlCol="0"/>
            <a:lstStyle/>
            <a:p>
              <a:endParaRPr/>
            </a:p>
          </p:txBody>
        </p:sp>
        <p:sp>
          <p:nvSpPr>
            <p:cNvPr id="69" name="object 22">
              <a:extLst>
                <a:ext uri="{FF2B5EF4-FFF2-40B4-BE49-F238E27FC236}">
                  <a16:creationId xmlns:a16="http://schemas.microsoft.com/office/drawing/2014/main" id="{F45E6246-487B-4148-9DC6-00F11128EC57}"/>
                </a:ext>
              </a:extLst>
            </p:cNvPr>
            <p:cNvSpPr/>
            <p:nvPr/>
          </p:nvSpPr>
          <p:spPr>
            <a:xfrm>
              <a:off x="5167883" y="4340351"/>
              <a:ext cx="2346960" cy="160019"/>
            </a:xfrm>
            <a:prstGeom prst="rect">
              <a:avLst/>
            </a:prstGeom>
            <a:blipFill>
              <a:blip r:embed="rId12" cstate="print"/>
              <a:stretch>
                <a:fillRect/>
              </a:stretch>
            </a:blipFill>
          </p:spPr>
          <p:txBody>
            <a:bodyPr wrap="square" lIns="0" tIns="0" rIns="0" bIns="0" rtlCol="0"/>
            <a:lstStyle/>
            <a:p>
              <a:endParaRPr/>
            </a:p>
          </p:txBody>
        </p:sp>
        <p:sp>
          <p:nvSpPr>
            <p:cNvPr id="70" name="object 23">
              <a:extLst>
                <a:ext uri="{FF2B5EF4-FFF2-40B4-BE49-F238E27FC236}">
                  <a16:creationId xmlns:a16="http://schemas.microsoft.com/office/drawing/2014/main" id="{23B66DD2-1061-35D6-7050-C148B36C369B}"/>
                </a:ext>
              </a:extLst>
            </p:cNvPr>
            <p:cNvSpPr/>
            <p:nvPr/>
          </p:nvSpPr>
          <p:spPr>
            <a:xfrm>
              <a:off x="4782311" y="4137659"/>
              <a:ext cx="1851660" cy="1141476"/>
            </a:xfrm>
            <a:prstGeom prst="rect">
              <a:avLst/>
            </a:prstGeom>
            <a:blipFill>
              <a:blip r:embed="rId13" cstate="print"/>
              <a:stretch>
                <a:fillRect/>
              </a:stretch>
            </a:blipFill>
          </p:spPr>
          <p:txBody>
            <a:bodyPr wrap="square" lIns="0" tIns="0" rIns="0" bIns="0" rtlCol="0"/>
            <a:lstStyle/>
            <a:p>
              <a:endParaRPr/>
            </a:p>
          </p:txBody>
        </p:sp>
        <p:sp>
          <p:nvSpPr>
            <p:cNvPr id="71" name="object 24">
              <a:extLst>
                <a:ext uri="{FF2B5EF4-FFF2-40B4-BE49-F238E27FC236}">
                  <a16:creationId xmlns:a16="http://schemas.microsoft.com/office/drawing/2014/main" id="{D1A07C59-7FB3-6F98-A3BC-5FDAF835977B}"/>
                </a:ext>
              </a:extLst>
            </p:cNvPr>
            <p:cNvSpPr/>
            <p:nvPr/>
          </p:nvSpPr>
          <p:spPr>
            <a:xfrm>
              <a:off x="4850891" y="4273295"/>
              <a:ext cx="1755648" cy="905256"/>
            </a:xfrm>
            <a:prstGeom prst="rect">
              <a:avLst/>
            </a:prstGeom>
            <a:blipFill>
              <a:blip r:embed="rId14" cstate="print"/>
              <a:stretch>
                <a:fillRect/>
              </a:stretch>
            </a:blipFill>
          </p:spPr>
          <p:txBody>
            <a:bodyPr wrap="square" lIns="0" tIns="0" rIns="0" bIns="0" rtlCol="0"/>
            <a:lstStyle/>
            <a:p>
              <a:endParaRPr/>
            </a:p>
          </p:txBody>
        </p:sp>
        <p:sp>
          <p:nvSpPr>
            <p:cNvPr id="72" name="object 25">
              <a:extLst>
                <a:ext uri="{FF2B5EF4-FFF2-40B4-BE49-F238E27FC236}">
                  <a16:creationId xmlns:a16="http://schemas.microsoft.com/office/drawing/2014/main" id="{F782478A-A9BB-714F-38D3-6268FA9676F7}"/>
                </a:ext>
              </a:extLst>
            </p:cNvPr>
            <p:cNvSpPr/>
            <p:nvPr/>
          </p:nvSpPr>
          <p:spPr>
            <a:xfrm>
              <a:off x="4803647" y="4158995"/>
              <a:ext cx="1772411" cy="1062227"/>
            </a:xfrm>
            <a:prstGeom prst="rect">
              <a:avLst/>
            </a:prstGeom>
            <a:blipFill>
              <a:blip r:embed="rId15" cstate="print"/>
              <a:stretch>
                <a:fillRect/>
              </a:stretch>
            </a:blipFill>
          </p:spPr>
          <p:txBody>
            <a:bodyPr wrap="square" lIns="0" tIns="0" rIns="0" bIns="0" rtlCol="0"/>
            <a:lstStyle/>
            <a:p>
              <a:endParaRPr/>
            </a:p>
          </p:txBody>
        </p:sp>
      </p:grpSp>
      <p:sp>
        <p:nvSpPr>
          <p:cNvPr id="73" name="object 26">
            <a:extLst>
              <a:ext uri="{FF2B5EF4-FFF2-40B4-BE49-F238E27FC236}">
                <a16:creationId xmlns:a16="http://schemas.microsoft.com/office/drawing/2014/main" id="{F49EF241-8B9B-A7C8-8603-B6049CC31399}"/>
              </a:ext>
            </a:extLst>
          </p:cNvPr>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74" name="object 27">
            <a:extLst>
              <a:ext uri="{FF2B5EF4-FFF2-40B4-BE49-F238E27FC236}">
                <a16:creationId xmlns:a16="http://schemas.microsoft.com/office/drawing/2014/main" id="{04CD9396-498B-BEB7-E9B6-92F22B3496FF}"/>
              </a:ext>
            </a:extLst>
          </p:cNvPr>
          <p:cNvGrpSpPr/>
          <p:nvPr/>
        </p:nvGrpSpPr>
        <p:grpSpPr>
          <a:xfrm>
            <a:off x="7139940" y="3073907"/>
            <a:ext cx="1859280" cy="2205355"/>
            <a:chOff x="7139940" y="3073907"/>
            <a:chExt cx="1859280" cy="2205355"/>
          </a:xfrm>
        </p:grpSpPr>
        <p:sp>
          <p:nvSpPr>
            <p:cNvPr id="75" name="object 28">
              <a:extLst>
                <a:ext uri="{FF2B5EF4-FFF2-40B4-BE49-F238E27FC236}">
                  <a16:creationId xmlns:a16="http://schemas.microsoft.com/office/drawing/2014/main" id="{A4AEF6D7-5426-596F-8AE0-42E15478468C}"/>
                </a:ext>
              </a:extLst>
            </p:cNvPr>
            <p:cNvSpPr/>
            <p:nvPr/>
          </p:nvSpPr>
          <p:spPr>
            <a:xfrm>
              <a:off x="7418832" y="3073907"/>
              <a:ext cx="239268" cy="1399032"/>
            </a:xfrm>
            <a:prstGeom prst="rect">
              <a:avLst/>
            </a:prstGeom>
            <a:blipFill>
              <a:blip r:embed="rId16" cstate="print"/>
              <a:stretch>
                <a:fillRect/>
              </a:stretch>
            </a:blipFill>
          </p:spPr>
          <p:txBody>
            <a:bodyPr wrap="square" lIns="0" tIns="0" rIns="0" bIns="0" rtlCol="0"/>
            <a:lstStyle/>
            <a:p>
              <a:endParaRPr/>
            </a:p>
          </p:txBody>
        </p:sp>
        <p:sp>
          <p:nvSpPr>
            <p:cNvPr id="76" name="object 29">
              <a:extLst>
                <a:ext uri="{FF2B5EF4-FFF2-40B4-BE49-F238E27FC236}">
                  <a16:creationId xmlns:a16="http://schemas.microsoft.com/office/drawing/2014/main" id="{199CAB5D-42B2-5CC8-1093-D3DAF0BC3C3E}"/>
                </a:ext>
              </a:extLst>
            </p:cNvPr>
            <p:cNvSpPr/>
            <p:nvPr/>
          </p:nvSpPr>
          <p:spPr>
            <a:xfrm>
              <a:off x="7440168" y="3095243"/>
              <a:ext cx="160020" cy="1319784"/>
            </a:xfrm>
            <a:prstGeom prst="rect">
              <a:avLst/>
            </a:prstGeom>
            <a:blipFill>
              <a:blip r:embed="rId17" cstate="print"/>
              <a:stretch>
                <a:fillRect/>
              </a:stretch>
            </a:blipFill>
          </p:spPr>
          <p:txBody>
            <a:bodyPr wrap="square" lIns="0" tIns="0" rIns="0" bIns="0" rtlCol="0"/>
            <a:lstStyle/>
            <a:p>
              <a:endParaRPr/>
            </a:p>
          </p:txBody>
        </p:sp>
        <p:sp>
          <p:nvSpPr>
            <p:cNvPr id="77" name="object 30">
              <a:extLst>
                <a:ext uri="{FF2B5EF4-FFF2-40B4-BE49-F238E27FC236}">
                  <a16:creationId xmlns:a16="http://schemas.microsoft.com/office/drawing/2014/main" id="{7903F473-C2AC-E603-73F7-D65FB193E277}"/>
                </a:ext>
              </a:extLst>
            </p:cNvPr>
            <p:cNvSpPr/>
            <p:nvPr/>
          </p:nvSpPr>
          <p:spPr>
            <a:xfrm>
              <a:off x="7139940" y="4137659"/>
              <a:ext cx="1851659" cy="1141476"/>
            </a:xfrm>
            <a:prstGeom prst="rect">
              <a:avLst/>
            </a:prstGeom>
            <a:blipFill>
              <a:blip r:embed="rId13" cstate="print"/>
              <a:stretch>
                <a:fillRect/>
              </a:stretch>
            </a:blipFill>
          </p:spPr>
          <p:txBody>
            <a:bodyPr wrap="square" lIns="0" tIns="0" rIns="0" bIns="0" rtlCol="0"/>
            <a:lstStyle/>
            <a:p>
              <a:endParaRPr/>
            </a:p>
          </p:txBody>
        </p:sp>
        <p:sp>
          <p:nvSpPr>
            <p:cNvPr id="78" name="object 31">
              <a:extLst>
                <a:ext uri="{FF2B5EF4-FFF2-40B4-BE49-F238E27FC236}">
                  <a16:creationId xmlns:a16="http://schemas.microsoft.com/office/drawing/2014/main" id="{F5FC7850-6931-75C2-53C6-3CE8D86451DE}"/>
                </a:ext>
              </a:extLst>
            </p:cNvPr>
            <p:cNvSpPr/>
            <p:nvPr/>
          </p:nvSpPr>
          <p:spPr>
            <a:xfrm>
              <a:off x="7173468" y="4378451"/>
              <a:ext cx="1825752" cy="694944"/>
            </a:xfrm>
            <a:prstGeom prst="rect">
              <a:avLst/>
            </a:prstGeom>
            <a:blipFill>
              <a:blip r:embed="rId18" cstate="print"/>
              <a:stretch>
                <a:fillRect/>
              </a:stretch>
            </a:blipFill>
          </p:spPr>
          <p:txBody>
            <a:bodyPr wrap="square" lIns="0" tIns="0" rIns="0" bIns="0" rtlCol="0"/>
            <a:lstStyle/>
            <a:p>
              <a:endParaRPr/>
            </a:p>
          </p:txBody>
        </p:sp>
        <p:sp>
          <p:nvSpPr>
            <p:cNvPr id="79" name="object 32">
              <a:extLst>
                <a:ext uri="{FF2B5EF4-FFF2-40B4-BE49-F238E27FC236}">
                  <a16:creationId xmlns:a16="http://schemas.microsoft.com/office/drawing/2014/main" id="{F7885754-7CBD-C6E9-5DAD-7DD045AC2738}"/>
                </a:ext>
              </a:extLst>
            </p:cNvPr>
            <p:cNvSpPr/>
            <p:nvPr/>
          </p:nvSpPr>
          <p:spPr>
            <a:xfrm>
              <a:off x="7161276" y="4158995"/>
              <a:ext cx="1772412" cy="1062227"/>
            </a:xfrm>
            <a:prstGeom prst="rect">
              <a:avLst/>
            </a:prstGeom>
            <a:blipFill>
              <a:blip r:embed="rId15" cstate="print"/>
              <a:stretch>
                <a:fillRect/>
              </a:stretch>
            </a:blipFill>
          </p:spPr>
          <p:txBody>
            <a:bodyPr wrap="square" lIns="0" tIns="0" rIns="0" bIns="0" rtlCol="0"/>
            <a:lstStyle/>
            <a:p>
              <a:endParaRPr/>
            </a:p>
          </p:txBody>
        </p:sp>
      </p:grpSp>
      <p:sp>
        <p:nvSpPr>
          <p:cNvPr id="80" name="object 33">
            <a:extLst>
              <a:ext uri="{FF2B5EF4-FFF2-40B4-BE49-F238E27FC236}">
                <a16:creationId xmlns:a16="http://schemas.microsoft.com/office/drawing/2014/main" id="{10F0006A-E69E-A741-CF45-E5EECCA56D78}"/>
              </a:ext>
            </a:extLst>
          </p:cNvPr>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81" name="object 34">
            <a:extLst>
              <a:ext uri="{FF2B5EF4-FFF2-40B4-BE49-F238E27FC236}">
                <a16:creationId xmlns:a16="http://schemas.microsoft.com/office/drawing/2014/main" id="{DFFF13E4-63C4-3328-F351-8EA2C3118E1F}"/>
              </a:ext>
            </a:extLst>
          </p:cNvPr>
          <p:cNvGrpSpPr/>
          <p:nvPr/>
        </p:nvGrpSpPr>
        <p:grpSpPr>
          <a:xfrm>
            <a:off x="7139940" y="1744979"/>
            <a:ext cx="1868805" cy="2205355"/>
            <a:chOff x="7139940" y="1744979"/>
            <a:chExt cx="1868805" cy="2205355"/>
          </a:xfrm>
        </p:grpSpPr>
        <p:sp>
          <p:nvSpPr>
            <p:cNvPr id="82" name="object 35">
              <a:extLst>
                <a:ext uri="{FF2B5EF4-FFF2-40B4-BE49-F238E27FC236}">
                  <a16:creationId xmlns:a16="http://schemas.microsoft.com/office/drawing/2014/main" id="{832EEFA4-B70E-DA19-9BD3-9B80E25F307E}"/>
                </a:ext>
              </a:extLst>
            </p:cNvPr>
            <p:cNvSpPr/>
            <p:nvPr/>
          </p:nvSpPr>
          <p:spPr>
            <a:xfrm>
              <a:off x="7418832" y="1744979"/>
              <a:ext cx="239268" cy="1399032"/>
            </a:xfrm>
            <a:prstGeom prst="rect">
              <a:avLst/>
            </a:prstGeom>
            <a:blipFill>
              <a:blip r:embed="rId16" cstate="print"/>
              <a:stretch>
                <a:fillRect/>
              </a:stretch>
            </a:blipFill>
          </p:spPr>
          <p:txBody>
            <a:bodyPr wrap="square" lIns="0" tIns="0" rIns="0" bIns="0" rtlCol="0"/>
            <a:lstStyle/>
            <a:p>
              <a:endParaRPr/>
            </a:p>
          </p:txBody>
        </p:sp>
        <p:sp>
          <p:nvSpPr>
            <p:cNvPr id="83" name="object 36">
              <a:extLst>
                <a:ext uri="{FF2B5EF4-FFF2-40B4-BE49-F238E27FC236}">
                  <a16:creationId xmlns:a16="http://schemas.microsoft.com/office/drawing/2014/main" id="{BB6C1B13-3F70-E3B1-2958-F9C7357A3EE2}"/>
                </a:ext>
              </a:extLst>
            </p:cNvPr>
            <p:cNvSpPr/>
            <p:nvPr/>
          </p:nvSpPr>
          <p:spPr>
            <a:xfrm>
              <a:off x="7440168" y="1766315"/>
              <a:ext cx="160020" cy="1319784"/>
            </a:xfrm>
            <a:prstGeom prst="rect">
              <a:avLst/>
            </a:prstGeom>
            <a:blipFill>
              <a:blip r:embed="rId17" cstate="print"/>
              <a:stretch>
                <a:fillRect/>
              </a:stretch>
            </a:blipFill>
          </p:spPr>
          <p:txBody>
            <a:bodyPr wrap="square" lIns="0" tIns="0" rIns="0" bIns="0" rtlCol="0"/>
            <a:lstStyle/>
            <a:p>
              <a:endParaRPr/>
            </a:p>
          </p:txBody>
        </p:sp>
        <p:sp>
          <p:nvSpPr>
            <p:cNvPr id="84" name="object 37">
              <a:extLst>
                <a:ext uri="{FF2B5EF4-FFF2-40B4-BE49-F238E27FC236}">
                  <a16:creationId xmlns:a16="http://schemas.microsoft.com/office/drawing/2014/main" id="{11060B9D-7BE8-65CD-0381-FF3985B9A02D}"/>
                </a:ext>
              </a:extLst>
            </p:cNvPr>
            <p:cNvSpPr/>
            <p:nvPr/>
          </p:nvSpPr>
          <p:spPr>
            <a:xfrm>
              <a:off x="7139940" y="2807207"/>
              <a:ext cx="1851659" cy="1143000"/>
            </a:xfrm>
            <a:prstGeom prst="rect">
              <a:avLst/>
            </a:prstGeom>
            <a:blipFill>
              <a:blip r:embed="rId6" cstate="print"/>
              <a:stretch>
                <a:fillRect/>
              </a:stretch>
            </a:blipFill>
          </p:spPr>
          <p:txBody>
            <a:bodyPr wrap="square" lIns="0" tIns="0" rIns="0" bIns="0" rtlCol="0"/>
            <a:lstStyle/>
            <a:p>
              <a:endParaRPr/>
            </a:p>
          </p:txBody>
        </p:sp>
        <p:sp>
          <p:nvSpPr>
            <p:cNvPr id="85" name="object 38">
              <a:extLst>
                <a:ext uri="{FF2B5EF4-FFF2-40B4-BE49-F238E27FC236}">
                  <a16:creationId xmlns:a16="http://schemas.microsoft.com/office/drawing/2014/main" id="{FDE0AEA8-1251-7D92-9247-12DCE50890A7}"/>
                </a:ext>
              </a:extLst>
            </p:cNvPr>
            <p:cNvSpPr/>
            <p:nvPr/>
          </p:nvSpPr>
          <p:spPr>
            <a:xfrm>
              <a:off x="7164324" y="3047999"/>
              <a:ext cx="1844039" cy="696468"/>
            </a:xfrm>
            <a:prstGeom prst="rect">
              <a:avLst/>
            </a:prstGeom>
            <a:blipFill>
              <a:blip r:embed="rId19" cstate="print"/>
              <a:stretch>
                <a:fillRect/>
              </a:stretch>
            </a:blipFill>
          </p:spPr>
          <p:txBody>
            <a:bodyPr wrap="square" lIns="0" tIns="0" rIns="0" bIns="0" rtlCol="0"/>
            <a:lstStyle/>
            <a:p>
              <a:endParaRPr/>
            </a:p>
          </p:txBody>
        </p:sp>
        <p:sp>
          <p:nvSpPr>
            <p:cNvPr id="86" name="object 39">
              <a:extLst>
                <a:ext uri="{FF2B5EF4-FFF2-40B4-BE49-F238E27FC236}">
                  <a16:creationId xmlns:a16="http://schemas.microsoft.com/office/drawing/2014/main" id="{78164FF6-5D7A-4B74-3FC4-2A95E2BB58C8}"/>
                </a:ext>
              </a:extLst>
            </p:cNvPr>
            <p:cNvSpPr/>
            <p:nvPr/>
          </p:nvSpPr>
          <p:spPr>
            <a:xfrm>
              <a:off x="7161276" y="2828543"/>
              <a:ext cx="1772412" cy="1063752"/>
            </a:xfrm>
            <a:prstGeom prst="rect">
              <a:avLst/>
            </a:prstGeom>
            <a:blipFill>
              <a:blip r:embed="rId8" cstate="print"/>
              <a:stretch>
                <a:fillRect/>
              </a:stretch>
            </a:blipFill>
          </p:spPr>
          <p:txBody>
            <a:bodyPr wrap="square" lIns="0" tIns="0" rIns="0" bIns="0" rtlCol="0"/>
            <a:lstStyle/>
            <a:p>
              <a:endParaRPr/>
            </a:p>
          </p:txBody>
        </p:sp>
      </p:grpSp>
      <p:sp>
        <p:nvSpPr>
          <p:cNvPr id="87" name="object 40">
            <a:extLst>
              <a:ext uri="{FF2B5EF4-FFF2-40B4-BE49-F238E27FC236}">
                <a16:creationId xmlns:a16="http://schemas.microsoft.com/office/drawing/2014/main" id="{224D057F-9185-F9E9-C827-5CF7CBCDC745}"/>
              </a:ext>
            </a:extLst>
          </p:cNvPr>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88" name="object 41">
            <a:extLst>
              <a:ext uri="{FF2B5EF4-FFF2-40B4-BE49-F238E27FC236}">
                <a16:creationId xmlns:a16="http://schemas.microsoft.com/office/drawing/2014/main" id="{80AC3509-BA96-51F1-E5CE-6CE6C2345807}"/>
              </a:ext>
            </a:extLst>
          </p:cNvPr>
          <p:cNvGrpSpPr/>
          <p:nvPr/>
        </p:nvGrpSpPr>
        <p:grpSpPr>
          <a:xfrm>
            <a:off x="7139940" y="1478280"/>
            <a:ext cx="2790825" cy="1143000"/>
            <a:chOff x="7139940" y="1478280"/>
            <a:chExt cx="2790825" cy="1143000"/>
          </a:xfrm>
        </p:grpSpPr>
        <p:sp>
          <p:nvSpPr>
            <p:cNvPr id="89" name="object 42">
              <a:extLst>
                <a:ext uri="{FF2B5EF4-FFF2-40B4-BE49-F238E27FC236}">
                  <a16:creationId xmlns:a16="http://schemas.microsoft.com/office/drawing/2014/main" id="{B79A83DC-01AE-F3E8-48FC-FDD1A053AE1E}"/>
                </a:ext>
              </a:extLst>
            </p:cNvPr>
            <p:cNvSpPr/>
            <p:nvPr/>
          </p:nvSpPr>
          <p:spPr>
            <a:xfrm>
              <a:off x="7504176" y="1661160"/>
              <a:ext cx="2426207" cy="237744"/>
            </a:xfrm>
            <a:prstGeom prst="rect">
              <a:avLst/>
            </a:prstGeom>
            <a:blipFill>
              <a:blip r:embed="rId20" cstate="print"/>
              <a:stretch>
                <a:fillRect/>
              </a:stretch>
            </a:blipFill>
          </p:spPr>
          <p:txBody>
            <a:bodyPr wrap="square" lIns="0" tIns="0" rIns="0" bIns="0" rtlCol="0"/>
            <a:lstStyle/>
            <a:p>
              <a:endParaRPr/>
            </a:p>
          </p:txBody>
        </p:sp>
        <p:sp>
          <p:nvSpPr>
            <p:cNvPr id="90" name="object 43">
              <a:extLst>
                <a:ext uri="{FF2B5EF4-FFF2-40B4-BE49-F238E27FC236}">
                  <a16:creationId xmlns:a16="http://schemas.microsoft.com/office/drawing/2014/main" id="{E9FE84C6-B0CE-7ACA-974A-296528D01889}"/>
                </a:ext>
              </a:extLst>
            </p:cNvPr>
            <p:cNvSpPr/>
            <p:nvPr/>
          </p:nvSpPr>
          <p:spPr>
            <a:xfrm>
              <a:off x="7525512" y="1682496"/>
              <a:ext cx="2346959" cy="158496"/>
            </a:xfrm>
            <a:prstGeom prst="rect">
              <a:avLst/>
            </a:prstGeom>
            <a:blipFill>
              <a:blip r:embed="rId21" cstate="print"/>
              <a:stretch>
                <a:fillRect/>
              </a:stretch>
            </a:blipFill>
          </p:spPr>
          <p:txBody>
            <a:bodyPr wrap="square" lIns="0" tIns="0" rIns="0" bIns="0" rtlCol="0"/>
            <a:lstStyle/>
            <a:p>
              <a:endParaRPr/>
            </a:p>
          </p:txBody>
        </p:sp>
        <p:sp>
          <p:nvSpPr>
            <p:cNvPr id="91" name="object 44">
              <a:extLst>
                <a:ext uri="{FF2B5EF4-FFF2-40B4-BE49-F238E27FC236}">
                  <a16:creationId xmlns:a16="http://schemas.microsoft.com/office/drawing/2014/main" id="{A3BC28BE-7606-4DF0-77AC-8FB7F2A144FC}"/>
                </a:ext>
              </a:extLst>
            </p:cNvPr>
            <p:cNvSpPr/>
            <p:nvPr/>
          </p:nvSpPr>
          <p:spPr>
            <a:xfrm>
              <a:off x="7139940"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92" name="object 45">
              <a:extLst>
                <a:ext uri="{FF2B5EF4-FFF2-40B4-BE49-F238E27FC236}">
                  <a16:creationId xmlns:a16="http://schemas.microsoft.com/office/drawing/2014/main" id="{5632159B-D6BB-5273-CD65-FCE74B6CE2DB}"/>
                </a:ext>
              </a:extLst>
            </p:cNvPr>
            <p:cNvSpPr/>
            <p:nvPr/>
          </p:nvSpPr>
          <p:spPr>
            <a:xfrm>
              <a:off x="7226808" y="1615440"/>
              <a:ext cx="1717548" cy="903731"/>
            </a:xfrm>
            <a:prstGeom prst="rect">
              <a:avLst/>
            </a:prstGeom>
            <a:blipFill>
              <a:blip r:embed="rId22" cstate="print"/>
              <a:stretch>
                <a:fillRect/>
              </a:stretch>
            </a:blipFill>
          </p:spPr>
          <p:txBody>
            <a:bodyPr wrap="square" lIns="0" tIns="0" rIns="0" bIns="0" rtlCol="0"/>
            <a:lstStyle/>
            <a:p>
              <a:endParaRPr/>
            </a:p>
          </p:txBody>
        </p:sp>
        <p:sp>
          <p:nvSpPr>
            <p:cNvPr id="93" name="object 46">
              <a:extLst>
                <a:ext uri="{FF2B5EF4-FFF2-40B4-BE49-F238E27FC236}">
                  <a16:creationId xmlns:a16="http://schemas.microsoft.com/office/drawing/2014/main" id="{BBFF4ABA-1DD8-3468-4249-F2277AA0063F}"/>
                </a:ext>
              </a:extLst>
            </p:cNvPr>
            <p:cNvSpPr/>
            <p:nvPr/>
          </p:nvSpPr>
          <p:spPr>
            <a:xfrm>
              <a:off x="7161276" y="1499616"/>
              <a:ext cx="1772412" cy="1063752"/>
            </a:xfrm>
            <a:prstGeom prst="rect">
              <a:avLst/>
            </a:prstGeom>
            <a:blipFill>
              <a:blip r:embed="rId8" cstate="print"/>
              <a:stretch>
                <a:fillRect/>
              </a:stretch>
            </a:blipFill>
          </p:spPr>
          <p:txBody>
            <a:bodyPr wrap="square" lIns="0" tIns="0" rIns="0" bIns="0" rtlCol="0"/>
            <a:lstStyle/>
            <a:p>
              <a:endParaRPr/>
            </a:p>
          </p:txBody>
        </p:sp>
      </p:grpSp>
      <p:sp>
        <p:nvSpPr>
          <p:cNvPr id="94" name="object 47">
            <a:extLst>
              <a:ext uri="{FF2B5EF4-FFF2-40B4-BE49-F238E27FC236}">
                <a16:creationId xmlns:a16="http://schemas.microsoft.com/office/drawing/2014/main" id="{B0F4F3C9-BA98-63D7-904F-CE0A9BEC4C20}"/>
              </a:ext>
            </a:extLst>
          </p:cNvPr>
          <p:cNvSpPr txBox="1">
            <a:spLocks/>
          </p:cNvSpPr>
          <p:nvPr/>
        </p:nvSpPr>
        <p:spPr>
          <a:xfrm>
            <a:off x="7354061" y="166090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95" name="object 48">
            <a:extLst>
              <a:ext uri="{FF2B5EF4-FFF2-40B4-BE49-F238E27FC236}">
                <a16:creationId xmlns:a16="http://schemas.microsoft.com/office/drawing/2014/main" id="{763D8F02-56AB-33B1-B096-B51114B27493}"/>
              </a:ext>
            </a:extLst>
          </p:cNvPr>
          <p:cNvGrpSpPr/>
          <p:nvPr/>
        </p:nvGrpSpPr>
        <p:grpSpPr>
          <a:xfrm>
            <a:off x="9496043" y="1478280"/>
            <a:ext cx="1894839" cy="1143000"/>
            <a:chOff x="9496043" y="1478280"/>
            <a:chExt cx="1894839" cy="1143000"/>
          </a:xfrm>
        </p:grpSpPr>
        <p:sp>
          <p:nvSpPr>
            <p:cNvPr id="96" name="object 49">
              <a:extLst>
                <a:ext uri="{FF2B5EF4-FFF2-40B4-BE49-F238E27FC236}">
                  <a16:creationId xmlns:a16="http://schemas.microsoft.com/office/drawing/2014/main" id="{C525D0E2-7A3D-C88D-2B40-219A9D5B10D4}"/>
                </a:ext>
              </a:extLst>
            </p:cNvPr>
            <p:cNvSpPr/>
            <p:nvPr/>
          </p:nvSpPr>
          <p:spPr>
            <a:xfrm>
              <a:off x="9496043" y="1478280"/>
              <a:ext cx="1851659" cy="1143000"/>
            </a:xfrm>
            <a:prstGeom prst="rect">
              <a:avLst/>
            </a:prstGeom>
            <a:blipFill>
              <a:blip r:embed="rId6" cstate="print"/>
              <a:stretch>
                <a:fillRect/>
              </a:stretch>
            </a:blipFill>
          </p:spPr>
          <p:txBody>
            <a:bodyPr wrap="square" lIns="0" tIns="0" rIns="0" bIns="0" rtlCol="0"/>
            <a:lstStyle/>
            <a:p>
              <a:endParaRPr/>
            </a:p>
          </p:txBody>
        </p:sp>
        <p:sp>
          <p:nvSpPr>
            <p:cNvPr id="97" name="object 50">
              <a:extLst>
                <a:ext uri="{FF2B5EF4-FFF2-40B4-BE49-F238E27FC236}">
                  <a16:creationId xmlns:a16="http://schemas.microsoft.com/office/drawing/2014/main" id="{CFE474F2-3AC5-94B5-3C5E-E401EDC57BF2}"/>
                </a:ext>
              </a:extLst>
            </p:cNvPr>
            <p:cNvSpPr/>
            <p:nvPr/>
          </p:nvSpPr>
          <p:spPr>
            <a:xfrm>
              <a:off x="9497567" y="1615440"/>
              <a:ext cx="1892807" cy="903731"/>
            </a:xfrm>
            <a:prstGeom prst="rect">
              <a:avLst/>
            </a:prstGeom>
            <a:blipFill>
              <a:blip r:embed="rId23" cstate="print"/>
              <a:stretch>
                <a:fillRect/>
              </a:stretch>
            </a:blipFill>
          </p:spPr>
          <p:txBody>
            <a:bodyPr wrap="square" lIns="0" tIns="0" rIns="0" bIns="0" rtlCol="0"/>
            <a:lstStyle/>
            <a:p>
              <a:endParaRPr/>
            </a:p>
          </p:txBody>
        </p:sp>
        <p:sp>
          <p:nvSpPr>
            <p:cNvPr id="98" name="object 51">
              <a:extLst>
                <a:ext uri="{FF2B5EF4-FFF2-40B4-BE49-F238E27FC236}">
                  <a16:creationId xmlns:a16="http://schemas.microsoft.com/office/drawing/2014/main" id="{4EF8DC6A-99DF-5042-2159-ACDC56DB437D}"/>
                </a:ext>
              </a:extLst>
            </p:cNvPr>
            <p:cNvSpPr/>
            <p:nvPr/>
          </p:nvSpPr>
          <p:spPr>
            <a:xfrm>
              <a:off x="9517379" y="1499616"/>
              <a:ext cx="1772412" cy="1063752"/>
            </a:xfrm>
            <a:prstGeom prst="rect">
              <a:avLst/>
            </a:prstGeom>
            <a:blipFill>
              <a:blip r:embed="rId24" cstate="print"/>
              <a:stretch>
                <a:fillRect/>
              </a:stretch>
            </a:blipFill>
          </p:spPr>
          <p:txBody>
            <a:bodyPr wrap="square" lIns="0" tIns="0" rIns="0" bIns="0" rtlCol="0"/>
            <a:lstStyle/>
            <a:p>
              <a:endParaRPr/>
            </a:p>
          </p:txBody>
        </p:sp>
      </p:grpSp>
      <p:sp>
        <p:nvSpPr>
          <p:cNvPr id="99" name="object 52">
            <a:extLst>
              <a:ext uri="{FF2B5EF4-FFF2-40B4-BE49-F238E27FC236}">
                <a16:creationId xmlns:a16="http://schemas.microsoft.com/office/drawing/2014/main" id="{134C0703-0307-7FD8-AE4C-1DED30FED110}"/>
              </a:ext>
            </a:extLst>
          </p:cNvPr>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https://github.com/amruthpai123/IBMdatascience/blob/main/CapstoneProject/spaceXWebScrapping.ipynb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a:extLst>
              <a:ext uri="{FF2B5EF4-FFF2-40B4-BE49-F238E27FC236}">
                <a16:creationId xmlns:a16="http://schemas.microsoft.com/office/drawing/2014/main" id="{21D59F44-9891-AA80-44A2-4E5829B7FF77}"/>
              </a:ext>
            </a:extLst>
          </p:cNvPr>
          <p:cNvGrpSpPr/>
          <p:nvPr/>
        </p:nvGrpSpPr>
        <p:grpSpPr>
          <a:xfrm>
            <a:off x="5506212" y="1240099"/>
            <a:ext cx="2226564" cy="1791517"/>
            <a:chOff x="5111496" y="713231"/>
            <a:chExt cx="2621280" cy="2318385"/>
          </a:xfrm>
        </p:grpSpPr>
        <p:sp>
          <p:nvSpPr>
            <p:cNvPr id="7" name="object 7">
              <a:extLst>
                <a:ext uri="{FF2B5EF4-FFF2-40B4-BE49-F238E27FC236}">
                  <a16:creationId xmlns:a16="http://schemas.microsoft.com/office/drawing/2014/main" id="{CB16E41D-982C-C25F-5B6A-763660AB218E}"/>
                </a:ext>
              </a:extLst>
            </p:cNvPr>
            <p:cNvSpPr/>
            <p:nvPr/>
          </p:nvSpPr>
          <p:spPr>
            <a:xfrm>
              <a:off x="5506212" y="1098804"/>
              <a:ext cx="304800" cy="1932432"/>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8805F146-B7A1-57E3-6E14-53868450C760}"/>
                </a:ext>
              </a:extLst>
            </p:cNvPr>
            <p:cNvSpPr/>
            <p:nvPr/>
          </p:nvSpPr>
          <p:spPr>
            <a:xfrm>
              <a:off x="5527548" y="1110995"/>
              <a:ext cx="225551" cy="1862327"/>
            </a:xfrm>
            <a:prstGeom prst="rect">
              <a:avLst/>
            </a:prstGeom>
            <a:blipFill>
              <a:blip r:embed="rId5"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BBEBE4E3-1CC4-8FC9-15F1-ACE0FF7E87EA}"/>
                </a:ext>
              </a:extLst>
            </p:cNvPr>
            <p:cNvSpPr/>
            <p:nvPr/>
          </p:nvSpPr>
          <p:spPr>
            <a:xfrm>
              <a:off x="5111496" y="713231"/>
              <a:ext cx="2580131" cy="1580388"/>
            </a:xfrm>
            <a:prstGeom prst="rect">
              <a:avLst/>
            </a:prstGeom>
            <a:blipFill>
              <a:blip r:embed="rId6"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3F54AEBE-5B9F-B59D-7608-A08A11668A4B}"/>
                </a:ext>
              </a:extLst>
            </p:cNvPr>
            <p:cNvSpPr/>
            <p:nvPr/>
          </p:nvSpPr>
          <p:spPr>
            <a:xfrm>
              <a:off x="5134356" y="1037843"/>
              <a:ext cx="2598420" cy="981455"/>
            </a:xfrm>
            <a:prstGeom prst="rect">
              <a:avLst/>
            </a:prstGeom>
            <a:blipFill>
              <a:blip r:embed="rId7"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A8D439B6-239E-C216-E5EA-15BAA1A3D6C8}"/>
                </a:ext>
              </a:extLst>
            </p:cNvPr>
            <p:cNvSpPr/>
            <p:nvPr/>
          </p:nvSpPr>
          <p:spPr>
            <a:xfrm>
              <a:off x="5132832" y="734567"/>
              <a:ext cx="2500884" cy="1501139"/>
            </a:xfrm>
            <a:prstGeom prst="rect">
              <a:avLst/>
            </a:prstGeom>
            <a:blipFill>
              <a:blip r:embed="rId8" cstate="print"/>
              <a:stretch>
                <a:fillRect/>
              </a:stretch>
            </a:blipFill>
          </p:spPr>
          <p:txBody>
            <a:bodyPr wrap="square" lIns="0" tIns="0" rIns="0" bIns="0" rtlCol="0"/>
            <a:lstStyle/>
            <a:p>
              <a:endParaRPr/>
            </a:p>
          </p:txBody>
        </p:sp>
      </p:grpSp>
      <p:sp>
        <p:nvSpPr>
          <p:cNvPr id="13" name="object 12">
            <a:extLst>
              <a:ext uri="{FF2B5EF4-FFF2-40B4-BE49-F238E27FC236}">
                <a16:creationId xmlns:a16="http://schemas.microsoft.com/office/drawing/2014/main" id="{A921F39E-A682-F24B-7FFA-85954EB466B5}"/>
              </a:ext>
            </a:extLst>
          </p:cNvPr>
          <p:cNvSpPr txBox="1"/>
          <p:nvPr/>
        </p:nvSpPr>
        <p:spPr>
          <a:xfrm>
            <a:off x="5539289" y="1524291"/>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4" name="object 13">
            <a:extLst>
              <a:ext uri="{FF2B5EF4-FFF2-40B4-BE49-F238E27FC236}">
                <a16:creationId xmlns:a16="http://schemas.microsoft.com/office/drawing/2014/main" id="{4B6381A8-84CE-90F9-5BDF-9EEF51768678}"/>
              </a:ext>
            </a:extLst>
          </p:cNvPr>
          <p:cNvGrpSpPr/>
          <p:nvPr/>
        </p:nvGrpSpPr>
        <p:grpSpPr>
          <a:xfrm>
            <a:off x="5488432" y="2801042"/>
            <a:ext cx="2203704" cy="2106619"/>
            <a:chOff x="5111496" y="2589276"/>
            <a:chExt cx="2580640" cy="2318385"/>
          </a:xfrm>
        </p:grpSpPr>
        <p:sp>
          <p:nvSpPr>
            <p:cNvPr id="15" name="object 14">
              <a:extLst>
                <a:ext uri="{FF2B5EF4-FFF2-40B4-BE49-F238E27FC236}">
                  <a16:creationId xmlns:a16="http://schemas.microsoft.com/office/drawing/2014/main" id="{FA3A3607-2EE1-2C42-1EEE-64FD3424197D}"/>
                </a:ext>
              </a:extLst>
            </p:cNvPr>
            <p:cNvSpPr/>
            <p:nvPr/>
          </p:nvSpPr>
          <p:spPr>
            <a:xfrm>
              <a:off x="5506212" y="2965704"/>
              <a:ext cx="304800" cy="1941576"/>
            </a:xfrm>
            <a:prstGeom prst="rect">
              <a:avLst/>
            </a:prstGeom>
            <a:blipFill>
              <a:blip r:embed="rId9"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8863E8CB-1CAB-B28F-413C-969FEEA85CD6}"/>
                </a:ext>
              </a:extLst>
            </p:cNvPr>
            <p:cNvSpPr/>
            <p:nvPr/>
          </p:nvSpPr>
          <p:spPr>
            <a:xfrm>
              <a:off x="5527548" y="2987040"/>
              <a:ext cx="225551" cy="1862327"/>
            </a:xfrm>
            <a:prstGeom prst="rect">
              <a:avLst/>
            </a:prstGeom>
            <a:blipFill>
              <a:blip r:embed="rId5"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19CB029D-3A59-65FE-A29F-9C5B01D87EDC}"/>
                </a:ext>
              </a:extLst>
            </p:cNvPr>
            <p:cNvSpPr/>
            <p:nvPr/>
          </p:nvSpPr>
          <p:spPr>
            <a:xfrm>
              <a:off x="5111496"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5B8B3E2-2DCD-927A-D126-8F568277112C}"/>
                </a:ext>
              </a:extLst>
            </p:cNvPr>
            <p:cNvSpPr/>
            <p:nvPr/>
          </p:nvSpPr>
          <p:spPr>
            <a:xfrm>
              <a:off x="5334000" y="2913888"/>
              <a:ext cx="2135124" cy="981456"/>
            </a:xfrm>
            <a:prstGeom prst="rect">
              <a:avLst/>
            </a:prstGeom>
            <a:blipFill>
              <a:blip r:embed="rId10"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4224149A-1B42-1549-4756-3D4E6598BDAA}"/>
                </a:ext>
              </a:extLst>
            </p:cNvPr>
            <p:cNvSpPr/>
            <p:nvPr/>
          </p:nvSpPr>
          <p:spPr>
            <a:xfrm>
              <a:off x="5132832" y="2610612"/>
              <a:ext cx="2500884" cy="1501139"/>
            </a:xfrm>
            <a:prstGeom prst="rect">
              <a:avLst/>
            </a:prstGeom>
            <a:blipFill>
              <a:blip r:embed="rId8"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7B1D835F-3D7B-0F33-CE6F-7F4408F5D667}"/>
              </a:ext>
            </a:extLst>
          </p:cNvPr>
          <p:cNvSpPr txBox="1"/>
          <p:nvPr/>
        </p:nvSpPr>
        <p:spPr>
          <a:xfrm>
            <a:off x="5644563" y="3010853"/>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1" name="object 20">
            <a:extLst>
              <a:ext uri="{FF2B5EF4-FFF2-40B4-BE49-F238E27FC236}">
                <a16:creationId xmlns:a16="http://schemas.microsoft.com/office/drawing/2014/main" id="{D10FAACF-D3A9-4AD6-CE68-F3E7B284D6A0}"/>
              </a:ext>
            </a:extLst>
          </p:cNvPr>
          <p:cNvGrpSpPr/>
          <p:nvPr/>
        </p:nvGrpSpPr>
        <p:grpSpPr>
          <a:xfrm>
            <a:off x="5470016" y="4445238"/>
            <a:ext cx="3312797" cy="1600597"/>
            <a:chOff x="5111496" y="4465320"/>
            <a:chExt cx="3906520" cy="1580515"/>
          </a:xfrm>
        </p:grpSpPr>
        <p:sp>
          <p:nvSpPr>
            <p:cNvPr id="22" name="object 21">
              <a:extLst>
                <a:ext uri="{FF2B5EF4-FFF2-40B4-BE49-F238E27FC236}">
                  <a16:creationId xmlns:a16="http://schemas.microsoft.com/office/drawing/2014/main" id="{246C9DDD-5C69-05FB-B02A-813D120485B4}"/>
                </a:ext>
              </a:extLst>
            </p:cNvPr>
            <p:cNvSpPr/>
            <p:nvPr/>
          </p:nvSpPr>
          <p:spPr>
            <a:xfrm>
              <a:off x="5625084" y="4721352"/>
              <a:ext cx="3392423" cy="304800"/>
            </a:xfrm>
            <a:prstGeom prst="rect">
              <a:avLst/>
            </a:prstGeom>
            <a:blipFill>
              <a:blip r:embed="rId11"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35F9F1FA-EFA3-BF6D-1BD3-B9ED2911DAEE}"/>
                </a:ext>
              </a:extLst>
            </p:cNvPr>
            <p:cNvSpPr/>
            <p:nvPr/>
          </p:nvSpPr>
          <p:spPr>
            <a:xfrm>
              <a:off x="5646420" y="4742688"/>
              <a:ext cx="3313176" cy="225551"/>
            </a:xfrm>
            <a:prstGeom prst="rect">
              <a:avLst/>
            </a:prstGeom>
            <a:blipFill>
              <a:blip r:embed="rId12"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A14F358E-A32D-1F56-2A90-2F646952A69D}"/>
                </a:ext>
              </a:extLst>
            </p:cNvPr>
            <p:cNvSpPr/>
            <p:nvPr/>
          </p:nvSpPr>
          <p:spPr>
            <a:xfrm>
              <a:off x="5111496"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B172CF57-A040-01BA-66BF-40C874DC9C38}"/>
                </a:ext>
              </a:extLst>
            </p:cNvPr>
            <p:cNvSpPr/>
            <p:nvPr/>
          </p:nvSpPr>
          <p:spPr>
            <a:xfrm>
              <a:off x="5289804" y="4789932"/>
              <a:ext cx="2287524" cy="981456"/>
            </a:xfrm>
            <a:prstGeom prst="rect">
              <a:avLst/>
            </a:prstGeom>
            <a:blipFill>
              <a:blip r:embed="rId13"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49850BA-ED90-CD39-016C-4FB219FDBE3B}"/>
                </a:ext>
              </a:extLst>
            </p:cNvPr>
            <p:cNvSpPr/>
            <p:nvPr/>
          </p:nvSpPr>
          <p:spPr>
            <a:xfrm>
              <a:off x="5132832" y="4486656"/>
              <a:ext cx="2500884" cy="1501140"/>
            </a:xfrm>
            <a:prstGeom prst="rect">
              <a:avLst/>
            </a:prstGeom>
            <a:blipFill>
              <a:blip r:embed="rId8" cstate="print"/>
              <a:stretch>
                <a:fillRect/>
              </a:stretch>
            </a:blipFill>
          </p:spPr>
          <p:txBody>
            <a:bodyPr wrap="square" lIns="0" tIns="0" rIns="0" bIns="0" rtlCol="0"/>
            <a:lstStyle/>
            <a:p>
              <a:endParaRPr/>
            </a:p>
          </p:txBody>
        </p:sp>
      </p:grpSp>
      <p:sp>
        <p:nvSpPr>
          <p:cNvPr id="27" name="object 26">
            <a:extLst>
              <a:ext uri="{FF2B5EF4-FFF2-40B4-BE49-F238E27FC236}">
                <a16:creationId xmlns:a16="http://schemas.microsoft.com/office/drawing/2014/main" id="{1DFB5ED1-63A9-DC3F-A096-2736CFA655D6}"/>
              </a:ext>
            </a:extLst>
          </p:cNvPr>
          <p:cNvSpPr txBox="1"/>
          <p:nvPr/>
        </p:nvSpPr>
        <p:spPr>
          <a:xfrm>
            <a:off x="5620512" y="485432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8" name="object 27">
            <a:extLst>
              <a:ext uri="{FF2B5EF4-FFF2-40B4-BE49-F238E27FC236}">
                <a16:creationId xmlns:a16="http://schemas.microsoft.com/office/drawing/2014/main" id="{991E369B-6EA9-D01B-983F-FE002F9630C9}"/>
              </a:ext>
            </a:extLst>
          </p:cNvPr>
          <p:cNvGrpSpPr/>
          <p:nvPr/>
        </p:nvGrpSpPr>
        <p:grpSpPr>
          <a:xfrm>
            <a:off x="8438388" y="2965704"/>
            <a:ext cx="2425973" cy="3088087"/>
            <a:chOff x="8438388" y="2965704"/>
            <a:chExt cx="2580640" cy="3080385"/>
          </a:xfrm>
        </p:grpSpPr>
        <p:sp>
          <p:nvSpPr>
            <p:cNvPr id="29" name="object 28">
              <a:extLst>
                <a:ext uri="{FF2B5EF4-FFF2-40B4-BE49-F238E27FC236}">
                  <a16:creationId xmlns:a16="http://schemas.microsoft.com/office/drawing/2014/main" id="{30E036CF-7F36-E07B-087B-1D6A8AE69237}"/>
                </a:ext>
              </a:extLst>
            </p:cNvPr>
            <p:cNvSpPr/>
            <p:nvPr/>
          </p:nvSpPr>
          <p:spPr>
            <a:xfrm>
              <a:off x="8833104" y="2965704"/>
              <a:ext cx="304800" cy="1941576"/>
            </a:xfrm>
            <a:prstGeom prst="rect">
              <a:avLst/>
            </a:prstGeom>
            <a:blipFill>
              <a:blip r:embed="rId14"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557B400B-B537-66AF-5D80-C1FADCBC77F1}"/>
                </a:ext>
              </a:extLst>
            </p:cNvPr>
            <p:cNvSpPr/>
            <p:nvPr/>
          </p:nvSpPr>
          <p:spPr>
            <a:xfrm>
              <a:off x="8854440" y="2987040"/>
              <a:ext cx="225551" cy="1862327"/>
            </a:xfrm>
            <a:prstGeom prst="rect">
              <a:avLst/>
            </a:prstGeom>
            <a:blipFill>
              <a:blip r:embed="rId15"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9233D775-7EF7-52B7-8174-43A6BB09E0A2}"/>
                </a:ext>
              </a:extLst>
            </p:cNvPr>
            <p:cNvSpPr/>
            <p:nvPr/>
          </p:nvSpPr>
          <p:spPr>
            <a:xfrm>
              <a:off x="8438388" y="4465320"/>
              <a:ext cx="2580131" cy="1580388"/>
            </a:xfrm>
            <a:prstGeom prst="rect">
              <a:avLst/>
            </a:prstGeom>
            <a:blipFill>
              <a:blip r:embed="rId6"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8D9E0A98-612F-F218-DE42-BB448DEB6B39}"/>
                </a:ext>
              </a:extLst>
            </p:cNvPr>
            <p:cNvSpPr/>
            <p:nvPr/>
          </p:nvSpPr>
          <p:spPr>
            <a:xfrm>
              <a:off x="8546592" y="4943855"/>
              <a:ext cx="2363724" cy="673607"/>
            </a:xfrm>
            <a:prstGeom prst="rect">
              <a:avLst/>
            </a:prstGeom>
            <a:blipFill>
              <a:blip r:embed="rId16"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52A0673F-CC88-3F9E-B4DD-B519F2FB58EA}"/>
                </a:ext>
              </a:extLst>
            </p:cNvPr>
            <p:cNvSpPr/>
            <p:nvPr/>
          </p:nvSpPr>
          <p:spPr>
            <a:xfrm>
              <a:off x="8459724" y="4486656"/>
              <a:ext cx="2500883" cy="1501140"/>
            </a:xfrm>
            <a:prstGeom prst="rect">
              <a:avLst/>
            </a:prstGeom>
            <a:blipFill>
              <a:blip r:embed="rId8"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63421506-3B3F-6855-08F2-36B14223FC62}"/>
              </a:ext>
            </a:extLst>
          </p:cNvPr>
          <p:cNvSpPr txBox="1"/>
          <p:nvPr/>
        </p:nvSpPr>
        <p:spPr>
          <a:xfrm>
            <a:off x="8727440" y="500799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35" name="object 34">
            <a:extLst>
              <a:ext uri="{FF2B5EF4-FFF2-40B4-BE49-F238E27FC236}">
                <a16:creationId xmlns:a16="http://schemas.microsoft.com/office/drawing/2014/main" id="{87BC8A1D-86E3-03A1-CABF-E5F249B04B9E}"/>
              </a:ext>
            </a:extLst>
          </p:cNvPr>
          <p:cNvGrpSpPr/>
          <p:nvPr/>
        </p:nvGrpSpPr>
        <p:grpSpPr>
          <a:xfrm>
            <a:off x="8459724" y="1457824"/>
            <a:ext cx="2349717" cy="2858846"/>
            <a:chOff x="8438388" y="1089660"/>
            <a:chExt cx="2580640" cy="3112135"/>
          </a:xfrm>
        </p:grpSpPr>
        <p:sp>
          <p:nvSpPr>
            <p:cNvPr id="36" name="object 35">
              <a:extLst>
                <a:ext uri="{FF2B5EF4-FFF2-40B4-BE49-F238E27FC236}">
                  <a16:creationId xmlns:a16="http://schemas.microsoft.com/office/drawing/2014/main" id="{F0B82B56-25D5-7FEB-CD32-AAA847708234}"/>
                </a:ext>
              </a:extLst>
            </p:cNvPr>
            <p:cNvSpPr/>
            <p:nvPr/>
          </p:nvSpPr>
          <p:spPr>
            <a:xfrm>
              <a:off x="8833104" y="1089660"/>
              <a:ext cx="304800" cy="1941576"/>
            </a:xfrm>
            <a:prstGeom prst="rect">
              <a:avLst/>
            </a:prstGeom>
            <a:blipFill>
              <a:blip r:embed="rId14"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7E43F848-6539-F754-1FD4-D4AA04262B8C}"/>
                </a:ext>
              </a:extLst>
            </p:cNvPr>
            <p:cNvSpPr/>
            <p:nvPr/>
          </p:nvSpPr>
          <p:spPr>
            <a:xfrm>
              <a:off x="8854440" y="1110996"/>
              <a:ext cx="225551" cy="1862327"/>
            </a:xfrm>
            <a:prstGeom prst="rect">
              <a:avLst/>
            </a:prstGeom>
            <a:blipFill>
              <a:blip r:embed="rId15"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0AF45E36-5062-4669-8F9A-DA34F6B91DE2}"/>
                </a:ext>
              </a:extLst>
            </p:cNvPr>
            <p:cNvSpPr/>
            <p:nvPr/>
          </p:nvSpPr>
          <p:spPr>
            <a:xfrm>
              <a:off x="8438388" y="2589276"/>
              <a:ext cx="2580131" cy="1580388"/>
            </a:xfrm>
            <a:prstGeom prst="rect">
              <a:avLst/>
            </a:prstGeom>
            <a:blipFill>
              <a:blip r:embed="rId6"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8FD9799E-E80C-3EE2-DF92-A32A3C19FC2B}"/>
                </a:ext>
              </a:extLst>
            </p:cNvPr>
            <p:cNvSpPr/>
            <p:nvPr/>
          </p:nvSpPr>
          <p:spPr>
            <a:xfrm>
              <a:off x="8659368" y="2606040"/>
              <a:ext cx="2203704" cy="1595628"/>
            </a:xfrm>
            <a:prstGeom prst="rect">
              <a:avLst/>
            </a:prstGeom>
            <a:blipFill>
              <a:blip r:embed="rId17"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50EDC9EE-9685-86F1-FC31-02CACA677503}"/>
                </a:ext>
              </a:extLst>
            </p:cNvPr>
            <p:cNvSpPr/>
            <p:nvPr/>
          </p:nvSpPr>
          <p:spPr>
            <a:xfrm>
              <a:off x="8459724" y="2610612"/>
              <a:ext cx="2500883" cy="1501139"/>
            </a:xfrm>
            <a:prstGeom prst="rect">
              <a:avLst/>
            </a:prstGeom>
            <a:blipFill>
              <a:blip r:embed="rId8"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B1C54253-58CA-1AC9-B93A-EB00214D8298}"/>
              </a:ext>
            </a:extLst>
          </p:cNvPr>
          <p:cNvSpPr txBox="1"/>
          <p:nvPr/>
        </p:nvSpPr>
        <p:spPr>
          <a:xfrm>
            <a:off x="8793684" y="2861407"/>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2" name="object 41">
            <a:extLst>
              <a:ext uri="{FF2B5EF4-FFF2-40B4-BE49-F238E27FC236}">
                <a16:creationId xmlns:a16="http://schemas.microsoft.com/office/drawing/2014/main" id="{3E6A7FF1-E692-E904-CA40-9CE37CCF4B5E}"/>
              </a:ext>
            </a:extLst>
          </p:cNvPr>
          <p:cNvGrpSpPr/>
          <p:nvPr/>
        </p:nvGrpSpPr>
        <p:grpSpPr>
          <a:xfrm>
            <a:off x="8438388" y="1256586"/>
            <a:ext cx="2349254" cy="1396888"/>
            <a:chOff x="8438388" y="713231"/>
            <a:chExt cx="2580640" cy="1580515"/>
          </a:xfrm>
        </p:grpSpPr>
        <p:sp>
          <p:nvSpPr>
            <p:cNvPr id="43" name="object 42">
              <a:extLst>
                <a:ext uri="{FF2B5EF4-FFF2-40B4-BE49-F238E27FC236}">
                  <a16:creationId xmlns:a16="http://schemas.microsoft.com/office/drawing/2014/main" id="{BA5AECFF-1ABC-D881-6660-06BA09FD62E8}"/>
                </a:ext>
              </a:extLst>
            </p:cNvPr>
            <p:cNvSpPr/>
            <p:nvPr/>
          </p:nvSpPr>
          <p:spPr>
            <a:xfrm>
              <a:off x="8438388" y="713231"/>
              <a:ext cx="2580131" cy="1580388"/>
            </a:xfrm>
            <a:prstGeom prst="rect">
              <a:avLst/>
            </a:prstGeom>
            <a:blipFill>
              <a:blip r:embed="rId6"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6660A84D-21E0-1442-7833-77FD5D04BA20}"/>
                </a:ext>
              </a:extLst>
            </p:cNvPr>
            <p:cNvSpPr/>
            <p:nvPr/>
          </p:nvSpPr>
          <p:spPr>
            <a:xfrm>
              <a:off x="8525256" y="1037843"/>
              <a:ext cx="2468879" cy="981455"/>
            </a:xfrm>
            <a:prstGeom prst="rect">
              <a:avLst/>
            </a:prstGeom>
            <a:blipFill>
              <a:blip r:embed="rId18"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484D8CE2-E0F2-1A36-FC6D-DAA8A75DDFF7}"/>
                </a:ext>
              </a:extLst>
            </p:cNvPr>
            <p:cNvSpPr/>
            <p:nvPr/>
          </p:nvSpPr>
          <p:spPr>
            <a:xfrm>
              <a:off x="8459724" y="734567"/>
              <a:ext cx="2500883" cy="1501139"/>
            </a:xfrm>
            <a:prstGeom prst="rect">
              <a:avLst/>
            </a:prstGeom>
            <a:blipFill>
              <a:blip r:embed="rId8" cstate="print"/>
              <a:stretch>
                <a:fillRect/>
              </a:stretch>
            </a:blipFill>
          </p:spPr>
          <p:txBody>
            <a:bodyPr wrap="square" lIns="0" tIns="0" rIns="0" bIns="0" rtlCol="0"/>
            <a:lstStyle/>
            <a:p>
              <a:endParaRPr/>
            </a:p>
          </p:txBody>
        </p:sp>
      </p:grpSp>
      <p:sp>
        <p:nvSpPr>
          <p:cNvPr id="46" name="object 45">
            <a:extLst>
              <a:ext uri="{FF2B5EF4-FFF2-40B4-BE49-F238E27FC236}">
                <a16:creationId xmlns:a16="http://schemas.microsoft.com/office/drawing/2014/main" id="{33C09DAB-0A30-769F-004D-2004F0291C1D}"/>
              </a:ext>
            </a:extLst>
          </p:cNvPr>
          <p:cNvSpPr txBox="1"/>
          <p:nvPr/>
        </p:nvSpPr>
        <p:spPr>
          <a:xfrm>
            <a:off x="8706104" y="1310748"/>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242</TotalTime>
  <Words>2748</Words>
  <Application>Microsoft Office PowerPoint</Application>
  <PresentationFormat>Widescreen</PresentationFormat>
  <Paragraphs>297</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amruth pai</cp:lastModifiedBy>
  <cp:revision>211</cp:revision>
  <dcterms:created xsi:type="dcterms:W3CDTF">2021-04-29T18:58:34Z</dcterms:created>
  <dcterms:modified xsi:type="dcterms:W3CDTF">2024-05-09T20:07:24Z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